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557" r:id="rId2"/>
    <p:sldId id="537" r:id="rId3"/>
    <p:sldId id="558" r:id="rId4"/>
    <p:sldId id="258" r:id="rId5"/>
    <p:sldId id="259" r:id="rId6"/>
    <p:sldId id="554" r:id="rId7"/>
    <p:sldId id="559" r:id="rId8"/>
    <p:sldId id="531" r:id="rId9"/>
    <p:sldId id="522" r:id="rId10"/>
    <p:sldId id="521" r:id="rId11"/>
    <p:sldId id="523" r:id="rId12"/>
    <p:sldId id="419" r:id="rId13"/>
    <p:sldId id="560" r:id="rId14"/>
    <p:sldId id="265" r:id="rId15"/>
    <p:sldId id="526" r:id="rId16"/>
    <p:sldId id="266" r:id="rId17"/>
    <p:sldId id="267" r:id="rId18"/>
    <p:sldId id="268" r:id="rId19"/>
    <p:sldId id="271" r:id="rId20"/>
    <p:sldId id="270" r:id="rId21"/>
    <p:sldId id="272" r:id="rId22"/>
    <p:sldId id="538" r:id="rId23"/>
    <p:sldId id="561" r:id="rId24"/>
    <p:sldId id="562" r:id="rId25"/>
    <p:sldId id="277" r:id="rId26"/>
    <p:sldId id="280" r:id="rId27"/>
    <p:sldId id="281" r:id="rId28"/>
    <p:sldId id="282" r:id="rId29"/>
    <p:sldId id="283" r:id="rId30"/>
    <p:sldId id="284" r:id="rId31"/>
    <p:sldId id="285" r:id="rId32"/>
    <p:sldId id="286" r:id="rId33"/>
    <p:sldId id="287" r:id="rId34"/>
    <p:sldId id="288" r:id="rId35"/>
    <p:sldId id="556" r:id="rId36"/>
    <p:sldId id="539" r:id="rId37"/>
    <p:sldId id="540" r:id="rId38"/>
    <p:sldId id="545" r:id="rId39"/>
    <p:sldId id="543" r:id="rId40"/>
    <p:sldId id="546" r:id="rId41"/>
    <p:sldId id="547" r:id="rId42"/>
    <p:sldId id="548" r:id="rId43"/>
    <p:sldId id="550" r:id="rId44"/>
    <p:sldId id="552" r:id="rId45"/>
    <p:sldId id="551" r:id="rId46"/>
    <p:sldId id="289" r:id="rId47"/>
    <p:sldId id="290" r:id="rId48"/>
    <p:sldId id="291" r:id="rId49"/>
    <p:sldId id="292" r:id="rId50"/>
    <p:sldId id="555" r:id="rId51"/>
    <p:sldId id="294" r:id="rId52"/>
    <p:sldId id="295"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488" y="-90"/>
      </p:cViewPr>
      <p:guideLst>
        <p:guide orient="horz" pos="2160"/>
        <p:guide pos="2880"/>
      </p:guideLst>
    </p:cSldViewPr>
  </p:slideViewPr>
  <p:notesTextViewPr>
    <p:cViewPr>
      <p:scale>
        <a:sx n="1" d="1"/>
        <a:sy n="1" d="1"/>
      </p:scale>
      <p:origin x="0" y="0"/>
    </p:cViewPr>
  </p:notesTextViewPr>
  <p:sorterViewPr>
    <p:cViewPr>
      <p:scale>
        <a:sx n="200" d="100"/>
        <a:sy n="200" d="100"/>
      </p:scale>
      <p:origin x="0" y="3324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6AC8D93-3E47-49BB-A3C6-973A342D81EC}" type="datetimeFigureOut">
              <a:rPr lang="en-US" smtClean="0"/>
              <a:pPr/>
              <a:t>9/10/2017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DCBA71-E66F-4002-A1D1-731071D7852C}" type="slidenum">
              <a:rPr lang="en-US" smtClean="0"/>
              <a:pPr/>
              <a:t>‹#›</a:t>
            </a:fld>
            <a:endParaRPr lang="en-US" dirty="0"/>
          </a:p>
        </p:txBody>
      </p:sp>
    </p:spTree>
    <p:extLst>
      <p:ext uri="{BB962C8B-B14F-4D97-AF65-F5344CB8AC3E}">
        <p14:creationId xmlns:p14="http://schemas.microsoft.com/office/powerpoint/2010/main" xmlns="" val="2978991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92500" lnSpcReduction="10000"/>
          </a:bodyPr>
          <a:lstStyle/>
          <a:p>
            <a:pPr defTabSz="912599" eaLnBrk="1" hangingPunct="1">
              <a:lnSpc>
                <a:spcPct val="90000"/>
              </a:lnSpc>
              <a:defRPr/>
            </a:pPr>
            <a:r>
              <a:rPr lang="en-US" dirty="0" smtClean="0">
                <a:latin typeface="Arial" pitchFamily="34" charset="0"/>
                <a:cs typeface="Arial" pitchFamily="34" charset="0"/>
              </a:rPr>
              <a:t>Faculty Disclosure information must be included at the top of the activity. Learners must be given enough time to read the information. If time permits, it’s best to have the faculty verbally disclose the information as well. If the faculty member has nothing to disclose – that too must be disclosed – see point 6 above on the slide. This information helps provide the learner with the opportunity to make a determination if they feel the content of the activity will be presented fairly, in an unbiased manner.</a:t>
            </a:r>
          </a:p>
          <a:p>
            <a:pPr defTabSz="912599" eaLnBrk="1" hangingPunct="1">
              <a:lnSpc>
                <a:spcPct val="90000"/>
              </a:lnSpc>
              <a:defRPr/>
            </a:pPr>
            <a:endParaRPr lang="en-US" dirty="0" smtClean="0">
              <a:latin typeface="Arial" pitchFamily="34" charset="0"/>
              <a:cs typeface="Arial" pitchFamily="34" charset="0"/>
            </a:endParaRPr>
          </a:p>
          <a:p>
            <a:pPr defTabSz="912599" eaLnBrk="1" hangingPunct="1">
              <a:lnSpc>
                <a:spcPct val="90000"/>
              </a:lnSpc>
              <a:defRPr/>
            </a:pPr>
            <a:r>
              <a:rPr lang="en-US" dirty="0" smtClean="0">
                <a:latin typeface="Arial" pitchFamily="34" charset="0"/>
                <a:cs typeface="Arial" pitchFamily="34" charset="0"/>
              </a:rPr>
              <a:t>The above information included on the slide supports the following standards from The Standards For Commercial Support:</a:t>
            </a:r>
          </a:p>
          <a:p>
            <a:pPr defTabSz="912599" eaLnBrk="1" hangingPunct="1">
              <a:lnSpc>
                <a:spcPct val="90000"/>
              </a:lnSpc>
              <a:defRPr/>
            </a:pPr>
            <a:r>
              <a:rPr lang="en-US" b="1" dirty="0" smtClean="0">
                <a:latin typeface="Arial" pitchFamily="34" charset="0"/>
                <a:cs typeface="Arial" pitchFamily="34" charset="0"/>
              </a:rPr>
              <a:t>STANDARD 6.Disclosures Relevant to</a:t>
            </a:r>
          </a:p>
          <a:p>
            <a:pPr defTabSz="912599" eaLnBrk="1" hangingPunct="1">
              <a:lnSpc>
                <a:spcPct val="90000"/>
              </a:lnSpc>
              <a:defRPr/>
            </a:pPr>
            <a:r>
              <a:rPr lang="en-US" b="1" dirty="0" smtClean="0">
                <a:latin typeface="Arial" pitchFamily="34" charset="0"/>
                <a:cs typeface="Arial" pitchFamily="34" charset="0"/>
              </a:rPr>
              <a:t>Potential Commercial Bias</a:t>
            </a:r>
          </a:p>
          <a:p>
            <a:pPr defTabSz="912599" eaLnBrk="1" hangingPunct="1">
              <a:lnSpc>
                <a:spcPct val="90000"/>
              </a:lnSpc>
              <a:defRPr/>
            </a:pPr>
            <a:r>
              <a:rPr lang="en-US" b="1" dirty="0" smtClean="0">
                <a:latin typeface="Arial" pitchFamily="34" charset="0"/>
                <a:cs typeface="Arial" pitchFamily="34" charset="0"/>
              </a:rPr>
              <a:t>Relevant financial relationships of those with control over</a:t>
            </a:r>
          </a:p>
          <a:p>
            <a:pPr defTabSz="912599" eaLnBrk="1" hangingPunct="1">
              <a:lnSpc>
                <a:spcPct val="90000"/>
              </a:lnSpc>
              <a:defRPr/>
            </a:pPr>
            <a:r>
              <a:rPr lang="en-US" b="1" dirty="0" smtClean="0">
                <a:latin typeface="Arial" pitchFamily="34" charset="0"/>
                <a:cs typeface="Arial" pitchFamily="34" charset="0"/>
              </a:rPr>
              <a:t>CME content</a:t>
            </a:r>
          </a:p>
          <a:p>
            <a:pPr defTabSz="912599" eaLnBrk="1" hangingPunct="1">
              <a:lnSpc>
                <a:spcPct val="90000"/>
              </a:lnSpc>
              <a:defRPr/>
            </a:pPr>
            <a:r>
              <a:rPr lang="en-US" b="1" dirty="0" smtClean="0">
                <a:latin typeface="Arial" pitchFamily="34" charset="0"/>
                <a:cs typeface="Arial" pitchFamily="34" charset="0"/>
              </a:rPr>
              <a:t>6.1 </a:t>
            </a:r>
            <a:r>
              <a:rPr lang="en-US" dirty="0" smtClean="0">
                <a:latin typeface="Arial" pitchFamily="34" charset="0"/>
                <a:cs typeface="Arial" pitchFamily="34" charset="0"/>
              </a:rPr>
              <a:t>An individual must disclose to learners any</a:t>
            </a:r>
          </a:p>
          <a:p>
            <a:pPr defTabSz="912599" eaLnBrk="1" hangingPunct="1">
              <a:lnSpc>
                <a:spcPct val="90000"/>
              </a:lnSpc>
              <a:defRPr/>
            </a:pPr>
            <a:r>
              <a:rPr lang="en-US" dirty="0" smtClean="0">
                <a:latin typeface="Arial" pitchFamily="34" charset="0"/>
                <a:cs typeface="Arial" pitchFamily="34" charset="0"/>
              </a:rPr>
              <a:t>relevant financial relationship(s), to include the</a:t>
            </a:r>
          </a:p>
          <a:p>
            <a:pPr defTabSz="912599" eaLnBrk="1" hangingPunct="1">
              <a:lnSpc>
                <a:spcPct val="90000"/>
              </a:lnSpc>
              <a:defRPr/>
            </a:pPr>
            <a:r>
              <a:rPr lang="en-US" dirty="0" smtClean="0">
                <a:latin typeface="Arial" pitchFamily="34" charset="0"/>
                <a:cs typeface="Arial" pitchFamily="34" charset="0"/>
              </a:rPr>
              <a:t>following information:</a:t>
            </a:r>
          </a:p>
          <a:p>
            <a:pPr defTabSz="912599" eaLnBrk="1" hangingPunct="1">
              <a:lnSpc>
                <a:spcPct val="90000"/>
              </a:lnSpc>
              <a:defRPr/>
            </a:pPr>
            <a:r>
              <a:rPr lang="en-US" dirty="0" smtClean="0">
                <a:latin typeface="Arial" pitchFamily="34" charset="0"/>
                <a:cs typeface="Arial" pitchFamily="34" charset="0"/>
              </a:rPr>
              <a:t>• The name of the individual;</a:t>
            </a:r>
          </a:p>
          <a:p>
            <a:pPr defTabSz="912599" eaLnBrk="1" hangingPunct="1">
              <a:lnSpc>
                <a:spcPct val="90000"/>
              </a:lnSpc>
              <a:defRPr/>
            </a:pPr>
            <a:r>
              <a:rPr lang="en-US" dirty="0" smtClean="0">
                <a:latin typeface="Arial" pitchFamily="34" charset="0"/>
                <a:cs typeface="Arial" pitchFamily="34" charset="0"/>
              </a:rPr>
              <a:t>• The name of the commercial interest(s);</a:t>
            </a:r>
          </a:p>
          <a:p>
            <a:pPr defTabSz="912599" eaLnBrk="1" hangingPunct="1">
              <a:lnSpc>
                <a:spcPct val="90000"/>
              </a:lnSpc>
              <a:defRPr/>
            </a:pPr>
            <a:r>
              <a:rPr lang="en-US" dirty="0" smtClean="0">
                <a:latin typeface="Arial" pitchFamily="34" charset="0"/>
                <a:cs typeface="Arial" pitchFamily="34" charset="0"/>
              </a:rPr>
              <a:t>• The nature of the relationship the person</a:t>
            </a:r>
          </a:p>
          <a:p>
            <a:pPr defTabSz="912599" eaLnBrk="1" hangingPunct="1">
              <a:lnSpc>
                <a:spcPct val="90000"/>
              </a:lnSpc>
              <a:defRPr/>
            </a:pPr>
            <a:r>
              <a:rPr lang="en-US" dirty="0" smtClean="0">
                <a:latin typeface="Arial" pitchFamily="34" charset="0"/>
                <a:cs typeface="Arial" pitchFamily="34" charset="0"/>
              </a:rPr>
              <a:t>has with each commercial interest.</a:t>
            </a:r>
          </a:p>
          <a:p>
            <a:pPr defTabSz="912599" eaLnBrk="1" hangingPunct="1">
              <a:lnSpc>
                <a:spcPct val="90000"/>
              </a:lnSpc>
              <a:defRPr/>
            </a:pPr>
            <a:r>
              <a:rPr lang="en-US" b="1" dirty="0" smtClean="0">
                <a:latin typeface="Arial" pitchFamily="34" charset="0"/>
                <a:cs typeface="Arial" pitchFamily="34" charset="0"/>
              </a:rPr>
              <a:t>6.2 </a:t>
            </a:r>
            <a:r>
              <a:rPr lang="en-US" dirty="0" smtClean="0">
                <a:latin typeface="Arial" pitchFamily="34" charset="0"/>
                <a:cs typeface="Arial" pitchFamily="34" charset="0"/>
              </a:rPr>
              <a:t>For an individual with no relevant financial</a:t>
            </a:r>
          </a:p>
          <a:p>
            <a:pPr defTabSz="912599" eaLnBrk="1" hangingPunct="1">
              <a:lnSpc>
                <a:spcPct val="90000"/>
              </a:lnSpc>
              <a:defRPr/>
            </a:pPr>
            <a:r>
              <a:rPr lang="en-US" dirty="0" smtClean="0">
                <a:latin typeface="Arial" pitchFamily="34" charset="0"/>
                <a:cs typeface="Arial" pitchFamily="34" charset="0"/>
              </a:rPr>
              <a:t>relationship(s) the learners must be informed</a:t>
            </a:r>
          </a:p>
          <a:p>
            <a:pPr defTabSz="912599" eaLnBrk="1" hangingPunct="1">
              <a:lnSpc>
                <a:spcPct val="90000"/>
              </a:lnSpc>
              <a:defRPr/>
            </a:pPr>
            <a:r>
              <a:rPr lang="en-US" dirty="0" smtClean="0">
                <a:latin typeface="Arial" pitchFamily="34" charset="0"/>
                <a:cs typeface="Arial" pitchFamily="34" charset="0"/>
              </a:rPr>
              <a:t>that no relevant financial relationship(s) exist.</a:t>
            </a:r>
            <a:endParaRPr lang="en-US" dirty="0">
              <a:latin typeface="Arial" pitchFamily="34" charset="0"/>
              <a:cs typeface="Arial" pitchFamily="34" charset="0"/>
            </a:endParaRPr>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eaLnBrk="1" hangingPunct="1">
              <a:spcBef>
                <a:spcPct val="0"/>
              </a:spcBef>
            </a:pPr>
            <a:fld id="{79B3DECC-AC57-4BA1-8A20-73AAD4F24744}" type="slidenum">
              <a:rPr lang="en-US" altLang="en-US" smtClean="0">
                <a:ea typeface="ＭＳ Ｐゴシック" pitchFamily="34" charset="-128"/>
              </a:rPr>
              <a:pPr eaLnBrk="1" hangingPunct="1">
                <a:spcBef>
                  <a:spcPct val="0"/>
                </a:spcBef>
              </a:pPr>
              <a:t>2</a:t>
            </a:fld>
            <a:endParaRPr lang="en-US" altLang="en-US" dirty="0" smtClean="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8A9FAAAB-9E3D-4CE2-B7D3-83ACFA290750}" type="slidenum">
              <a:rPr lang="en-US" altLang="en-US" smtClean="0">
                <a:latin typeface="Arial" pitchFamily="34" charset="0"/>
              </a:rPr>
              <a:pPr eaLnBrk="1" hangingPunct="1">
                <a:spcBef>
                  <a:spcPct val="0"/>
                </a:spcBef>
              </a:pPr>
              <a:t>4</a:t>
            </a:fld>
            <a:endParaRPr lang="en-US" altLang="en-US" smtClean="0">
              <a:latin typeface="Arial" pitchFamily="34" charset="0"/>
            </a:endParaRPr>
          </a:p>
        </p:txBody>
      </p:sp>
      <p:sp>
        <p:nvSpPr>
          <p:cNvPr id="655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5540"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837DA369-EEE0-41A5-A5DB-57A614CF09A6}" type="slidenum">
              <a:rPr lang="en-US" altLang="en-US" smtClean="0">
                <a:latin typeface="Arial" pitchFamily="34" charset="0"/>
              </a:rPr>
              <a:pPr eaLnBrk="1" hangingPunct="1">
                <a:spcBef>
                  <a:spcPct val="0"/>
                </a:spcBef>
              </a:pPr>
              <a:t>33</a:t>
            </a:fld>
            <a:endParaRPr lang="en-US" altLang="en-US" smtClean="0">
              <a:latin typeface="Arial" pitchFamily="34" charset="0"/>
            </a:endParaRPr>
          </a:p>
        </p:txBody>
      </p:sp>
      <p:sp>
        <p:nvSpPr>
          <p:cNvPr id="68611" name="Rectangle 2"/>
          <p:cNvSpPr>
            <a:spLocks noGrp="1" noRot="1" noChangeAspect="1" noChangeArrowheads="1" noTextEdit="1"/>
          </p:cNvSpPr>
          <p:nvPr>
            <p:ph type="sldImg"/>
          </p:nvPr>
        </p:nvSpPr>
        <p:spPr bwMode="auto">
          <a:xfrm>
            <a:off x="1152525" y="692150"/>
            <a:ext cx="4552950" cy="34163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8612"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5F56B2F8-D290-4F67-8AF6-115B71033030}" type="slidenum">
              <a:rPr lang="en-US" altLang="en-US" smtClean="0">
                <a:latin typeface="Arial" pitchFamily="34" charset="0"/>
              </a:rPr>
              <a:pPr eaLnBrk="1" hangingPunct="1">
                <a:spcBef>
                  <a:spcPct val="0"/>
                </a:spcBef>
              </a:pPr>
              <a:t>35</a:t>
            </a:fld>
            <a:endParaRPr lang="en-US" altLang="en-US" smtClean="0">
              <a:latin typeface="Arial" pitchFamily="34" charset="0"/>
            </a:endParaRPr>
          </a:p>
        </p:txBody>
      </p:sp>
      <p:sp>
        <p:nvSpPr>
          <p:cNvPr id="69635" name="Rectangle 2"/>
          <p:cNvSpPr>
            <a:spLocks noGrp="1" noRot="1" noChangeAspect="1" noChangeArrowheads="1" noTextEdit="1"/>
          </p:cNvSpPr>
          <p:nvPr>
            <p:ph type="sldImg"/>
          </p:nvPr>
        </p:nvSpPr>
        <p:spPr bwMode="auto">
          <a:xfrm>
            <a:off x="1152525" y="692150"/>
            <a:ext cx="4552950" cy="34163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9636"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4294967295"/>
          </p:nvPr>
        </p:nvSpPr>
        <p:spPr bwMode="auto">
          <a:xfrm>
            <a:off x="3884613" y="8685042"/>
            <a:ext cx="2971800" cy="45736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defRPr>
            </a:lvl1pPr>
            <a:lvl2pPr marL="742950" indent="-285750" eaLnBrk="0" hangingPunct="0">
              <a:spcBef>
                <a:spcPct val="30000"/>
              </a:spcBef>
              <a:defRPr sz="1200">
                <a:solidFill>
                  <a:schemeClr val="tx1"/>
                </a:solidFill>
                <a:latin typeface="Times New Roman" pitchFamily="18" charset="0"/>
              </a:defRPr>
            </a:lvl2pPr>
            <a:lvl3pPr marL="1143000" indent="-228600" eaLnBrk="0" hangingPunct="0">
              <a:spcBef>
                <a:spcPct val="30000"/>
              </a:spcBef>
              <a:defRPr sz="1200">
                <a:solidFill>
                  <a:schemeClr val="tx1"/>
                </a:solidFill>
                <a:latin typeface="Times New Roman" pitchFamily="18" charset="0"/>
              </a:defRPr>
            </a:lvl3pPr>
            <a:lvl4pPr marL="1600200" indent="-228600" eaLnBrk="0" hangingPunct="0">
              <a:spcBef>
                <a:spcPct val="30000"/>
              </a:spcBef>
              <a:defRPr sz="1200">
                <a:solidFill>
                  <a:schemeClr val="tx1"/>
                </a:solidFill>
                <a:latin typeface="Times New Roman" pitchFamily="18" charset="0"/>
              </a:defRPr>
            </a:lvl4pPr>
            <a:lvl5pPr marL="2057400" indent="-228600" eaLnBrk="0" hangingPunct="0">
              <a:spcBef>
                <a:spcPct val="30000"/>
              </a:spcBef>
              <a:defRPr sz="1200">
                <a:solidFill>
                  <a:schemeClr val="tx1"/>
                </a:solidFill>
                <a:latin typeface="Times New Roman" pitchFamily="18" charset="0"/>
              </a:defRPr>
            </a:lvl5pPr>
            <a:lvl6pPr marL="2514600" indent="-228600" eaLnBrk="0" fontAlgn="base" hangingPunct="0">
              <a:spcBef>
                <a:spcPct val="30000"/>
              </a:spcBef>
              <a:spcAft>
                <a:spcPct val="0"/>
              </a:spcAft>
              <a:defRPr sz="1200">
                <a:solidFill>
                  <a:schemeClr val="tx1"/>
                </a:solidFill>
                <a:latin typeface="Times New Roman" pitchFamily="18" charset="0"/>
              </a:defRPr>
            </a:lvl6pPr>
            <a:lvl7pPr marL="2971800" indent="-228600" eaLnBrk="0" fontAlgn="base" hangingPunct="0">
              <a:spcBef>
                <a:spcPct val="30000"/>
              </a:spcBef>
              <a:spcAft>
                <a:spcPct val="0"/>
              </a:spcAft>
              <a:defRPr sz="1200">
                <a:solidFill>
                  <a:schemeClr val="tx1"/>
                </a:solidFill>
                <a:latin typeface="Times New Roman" pitchFamily="18" charset="0"/>
              </a:defRPr>
            </a:lvl7pPr>
            <a:lvl8pPr marL="3429000" indent="-228600" eaLnBrk="0" fontAlgn="base" hangingPunct="0">
              <a:spcBef>
                <a:spcPct val="30000"/>
              </a:spcBef>
              <a:spcAft>
                <a:spcPct val="0"/>
              </a:spcAft>
              <a:defRPr sz="1200">
                <a:solidFill>
                  <a:schemeClr val="tx1"/>
                </a:solidFill>
                <a:latin typeface="Times New Roman" pitchFamily="18" charset="0"/>
              </a:defRPr>
            </a:lvl8pPr>
            <a:lvl9pPr marL="3886200" indent="-228600" eaLnBrk="0" fontAlgn="base" hangingPunct="0">
              <a:spcBef>
                <a:spcPct val="30000"/>
              </a:spcBef>
              <a:spcAft>
                <a:spcPct val="0"/>
              </a:spcAft>
              <a:defRPr sz="1200">
                <a:solidFill>
                  <a:schemeClr val="tx1"/>
                </a:solidFill>
                <a:latin typeface="Times New Roman" pitchFamily="18" charset="0"/>
              </a:defRPr>
            </a:lvl9pPr>
          </a:lstStyle>
          <a:p>
            <a:pPr eaLnBrk="1" hangingPunct="1">
              <a:spcBef>
                <a:spcPct val="0"/>
              </a:spcBef>
            </a:pPr>
            <a:fld id="{8CA12725-70BF-4C30-90E1-0F806A976EF1}" type="slidenum">
              <a:rPr lang="en-US" altLang="en-US" sz="2400">
                <a:cs typeface="Arial" pitchFamily="34" charset="0"/>
              </a:rPr>
              <a:pPr eaLnBrk="1" hangingPunct="1">
                <a:spcBef>
                  <a:spcPct val="0"/>
                </a:spcBef>
              </a:pPr>
              <a:t>43</a:t>
            </a:fld>
            <a:endParaRPr lang="en-US" altLang="en-US" sz="2400">
              <a:cs typeface="Arial" pitchFamily="34" charset="0"/>
            </a:endParaRPr>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AC7B4222-4CAB-410A-BCC6-071EAFA89F9F}" type="slidenum">
              <a:rPr lang="en-US" altLang="en-US" smtClean="0">
                <a:latin typeface="Arial" pitchFamily="34" charset="0"/>
              </a:rPr>
              <a:pPr eaLnBrk="1" hangingPunct="1">
                <a:spcBef>
                  <a:spcPct val="0"/>
                </a:spcBef>
              </a:pPr>
              <a:t>52</a:t>
            </a:fld>
            <a:endParaRPr lang="en-US" altLang="en-US" smtClean="0">
              <a:latin typeface="Arial" pitchFamily="34" charset="0"/>
            </a:endParaRPr>
          </a:p>
        </p:txBody>
      </p:sp>
      <p:sp>
        <p:nvSpPr>
          <p:cNvPr id="706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0660"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DB0629AD-B45E-484F-8594-A66CFD90BD16}" type="datetimeFigureOut">
              <a:rPr lang="en-US" smtClean="0"/>
              <a:pPr/>
              <a:t>9/10/2017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994B079-EE4C-4BB3-9BF3-C7330C754590}" type="slidenum">
              <a:rPr lang="en-US" smtClean="0"/>
              <a:pPr/>
              <a:t>‹#›</a:t>
            </a:fld>
            <a:endParaRPr lang="en-US" dirty="0"/>
          </a:p>
        </p:txBody>
      </p:sp>
    </p:spTree>
    <p:extLst>
      <p:ext uri="{BB962C8B-B14F-4D97-AF65-F5344CB8AC3E}">
        <p14:creationId xmlns:p14="http://schemas.microsoft.com/office/powerpoint/2010/main" xmlns="" val="910308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0629AD-B45E-484F-8594-A66CFD90BD16}" type="datetimeFigureOut">
              <a:rPr lang="en-US" smtClean="0"/>
              <a:pPr/>
              <a:t>9/10/2017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994B079-EE4C-4BB3-9BF3-C7330C754590}" type="slidenum">
              <a:rPr lang="en-US" smtClean="0"/>
              <a:pPr/>
              <a:t>‹#›</a:t>
            </a:fld>
            <a:endParaRPr lang="en-US" dirty="0"/>
          </a:p>
        </p:txBody>
      </p:sp>
    </p:spTree>
    <p:extLst>
      <p:ext uri="{BB962C8B-B14F-4D97-AF65-F5344CB8AC3E}">
        <p14:creationId xmlns:p14="http://schemas.microsoft.com/office/powerpoint/2010/main" xmlns="" val="2362515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B0629AD-B45E-484F-8594-A66CFD90BD16}" type="datetimeFigureOut">
              <a:rPr lang="en-US" smtClean="0"/>
              <a:pPr/>
              <a:t>9/10/2017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994B079-EE4C-4BB3-9BF3-C7330C754590}" type="slidenum">
              <a:rPr lang="en-US" smtClean="0"/>
              <a:pPr/>
              <a:t>‹#›</a:t>
            </a:fld>
            <a:endParaRPr lang="en-US" dirty="0"/>
          </a:p>
        </p:txBody>
      </p:sp>
    </p:spTree>
    <p:extLst>
      <p:ext uri="{BB962C8B-B14F-4D97-AF65-F5344CB8AC3E}">
        <p14:creationId xmlns:p14="http://schemas.microsoft.com/office/powerpoint/2010/main" xmlns="" val="3415151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B0629AD-B45E-484F-8594-A66CFD90BD16}" type="datetimeFigureOut">
              <a:rPr lang="en-US" smtClean="0"/>
              <a:pPr/>
              <a:t>9/10/2017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994B079-EE4C-4BB3-9BF3-C7330C754590}" type="slidenum">
              <a:rPr lang="en-US" smtClean="0"/>
              <a:pPr/>
              <a:t>‹#›</a:t>
            </a:fld>
            <a:endParaRPr lang="en-US" dirty="0"/>
          </a:p>
        </p:txBody>
      </p:sp>
    </p:spTree>
    <p:extLst>
      <p:ext uri="{BB962C8B-B14F-4D97-AF65-F5344CB8AC3E}">
        <p14:creationId xmlns:p14="http://schemas.microsoft.com/office/powerpoint/2010/main" xmlns="" val="9009986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B0629AD-B45E-484F-8594-A66CFD90BD16}" type="datetimeFigureOut">
              <a:rPr lang="en-US" smtClean="0"/>
              <a:pPr/>
              <a:t>9/10/2017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994B079-EE4C-4BB3-9BF3-C7330C754590}" type="slidenum">
              <a:rPr lang="en-US" smtClean="0"/>
              <a:pPr/>
              <a:t>‹#›</a:t>
            </a:fld>
            <a:endParaRPr lang="en-US" dirty="0"/>
          </a:p>
        </p:txBody>
      </p:sp>
    </p:spTree>
    <p:extLst>
      <p:ext uri="{BB962C8B-B14F-4D97-AF65-F5344CB8AC3E}">
        <p14:creationId xmlns:p14="http://schemas.microsoft.com/office/powerpoint/2010/main" xmlns="" val="2574280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B0629AD-B45E-484F-8594-A66CFD90BD16}" type="datetimeFigureOut">
              <a:rPr lang="en-US" smtClean="0"/>
              <a:pPr/>
              <a:t>9/10/2017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994B079-EE4C-4BB3-9BF3-C7330C754590}" type="slidenum">
              <a:rPr lang="en-US" smtClean="0"/>
              <a:pPr/>
              <a:t>‹#›</a:t>
            </a:fld>
            <a:endParaRPr lang="en-US" dirty="0"/>
          </a:p>
        </p:txBody>
      </p:sp>
    </p:spTree>
    <p:extLst>
      <p:ext uri="{BB962C8B-B14F-4D97-AF65-F5344CB8AC3E}">
        <p14:creationId xmlns:p14="http://schemas.microsoft.com/office/powerpoint/2010/main" xmlns="" val="2880472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0629AD-B45E-484F-8594-A66CFD90BD16}" type="datetimeFigureOut">
              <a:rPr lang="en-US" smtClean="0"/>
              <a:pPr/>
              <a:t>9/10/2017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994B079-EE4C-4BB3-9BF3-C7330C754590}" type="slidenum">
              <a:rPr lang="en-US" smtClean="0"/>
              <a:pPr/>
              <a:t>‹#›</a:t>
            </a:fld>
            <a:endParaRPr lang="en-US" dirty="0"/>
          </a:p>
        </p:txBody>
      </p:sp>
    </p:spTree>
    <p:extLst>
      <p:ext uri="{BB962C8B-B14F-4D97-AF65-F5344CB8AC3E}">
        <p14:creationId xmlns:p14="http://schemas.microsoft.com/office/powerpoint/2010/main" xmlns="" val="34859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0629AD-B45E-484F-8594-A66CFD90BD16}" type="datetimeFigureOut">
              <a:rPr lang="en-US" smtClean="0"/>
              <a:pPr/>
              <a:t>9/10/2017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994B079-EE4C-4BB3-9BF3-C7330C754590}" type="slidenum">
              <a:rPr lang="en-US" smtClean="0"/>
              <a:pPr/>
              <a:t>‹#›</a:t>
            </a:fld>
            <a:endParaRPr lang="en-US" dirty="0"/>
          </a:p>
        </p:txBody>
      </p:sp>
    </p:spTree>
    <p:extLst>
      <p:ext uri="{BB962C8B-B14F-4D97-AF65-F5344CB8AC3E}">
        <p14:creationId xmlns:p14="http://schemas.microsoft.com/office/powerpoint/2010/main" xmlns="" val="518132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B0629AD-B45E-484F-8594-A66CFD90BD16}" type="datetimeFigureOut">
              <a:rPr lang="en-US" smtClean="0"/>
              <a:pPr/>
              <a:t>9/10/2017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994B079-EE4C-4BB3-9BF3-C7330C754590}" type="slidenum">
              <a:rPr lang="en-US" smtClean="0"/>
              <a:pPr/>
              <a:t>‹#›</a:t>
            </a:fld>
            <a:endParaRPr lang="en-US" dirty="0"/>
          </a:p>
        </p:txBody>
      </p:sp>
    </p:spTree>
    <p:extLst>
      <p:ext uri="{BB962C8B-B14F-4D97-AF65-F5344CB8AC3E}">
        <p14:creationId xmlns:p14="http://schemas.microsoft.com/office/powerpoint/2010/main" xmlns="" val="12002842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0629AD-B45E-484F-8594-A66CFD90BD16}" type="datetimeFigureOut">
              <a:rPr lang="en-US" smtClean="0"/>
              <a:pPr/>
              <a:t>9/10/2017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994B079-EE4C-4BB3-9BF3-C7330C754590}" type="slidenum">
              <a:rPr lang="en-US" smtClean="0"/>
              <a:pPr/>
              <a:t>‹#›</a:t>
            </a:fld>
            <a:endParaRPr lang="en-US" dirty="0"/>
          </a:p>
        </p:txBody>
      </p:sp>
    </p:spTree>
    <p:extLst>
      <p:ext uri="{BB962C8B-B14F-4D97-AF65-F5344CB8AC3E}">
        <p14:creationId xmlns:p14="http://schemas.microsoft.com/office/powerpoint/2010/main" xmlns="" val="588763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0629AD-B45E-484F-8594-A66CFD90BD16}" type="datetimeFigureOut">
              <a:rPr lang="en-US" smtClean="0"/>
              <a:pPr/>
              <a:t>9/10/2017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994B079-EE4C-4BB3-9BF3-C7330C754590}" type="slidenum">
              <a:rPr lang="en-US" smtClean="0"/>
              <a:pPr/>
              <a:t>‹#›</a:t>
            </a:fld>
            <a:endParaRPr lang="en-US" dirty="0"/>
          </a:p>
        </p:txBody>
      </p:sp>
    </p:spTree>
    <p:extLst>
      <p:ext uri="{BB962C8B-B14F-4D97-AF65-F5344CB8AC3E}">
        <p14:creationId xmlns:p14="http://schemas.microsoft.com/office/powerpoint/2010/main" xmlns="" val="32663261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3638"/>
            <a:ext cx="2133600" cy="457200"/>
          </a:xfrm>
        </p:spPr>
        <p:txBody>
          <a:bodyPr/>
          <a:lstStyle>
            <a:lvl1pPr>
              <a:defRPr/>
            </a:lvl1pPr>
          </a:lstStyle>
          <a:p>
            <a:pPr>
              <a:defRPr/>
            </a:pPr>
            <a:endParaRPr lang="en-US" altLang="en-US" dirty="0"/>
          </a:p>
        </p:txBody>
      </p:sp>
      <p:sp>
        <p:nvSpPr>
          <p:cNvPr id="4" name="Footer Placeholder 3"/>
          <p:cNvSpPr>
            <a:spLocks noGrp="1"/>
          </p:cNvSpPr>
          <p:nvPr>
            <p:ph type="ftr" sz="quarter" idx="11"/>
          </p:nvPr>
        </p:nvSpPr>
        <p:spPr/>
        <p:txBody>
          <a:bodyPr/>
          <a:lstStyle>
            <a:lvl1pPr>
              <a:defRPr/>
            </a:lvl1pPr>
          </a:lstStyle>
          <a:p>
            <a:pPr>
              <a:defRPr/>
            </a:pPr>
            <a:endParaRPr lang="en-US" altLang="en-US" dirty="0"/>
          </a:p>
        </p:txBody>
      </p:sp>
      <p:sp>
        <p:nvSpPr>
          <p:cNvPr id="5" name="Slide Number Placeholder 4"/>
          <p:cNvSpPr>
            <a:spLocks noGrp="1"/>
          </p:cNvSpPr>
          <p:nvPr>
            <p:ph type="sldNum" sz="quarter" idx="12"/>
          </p:nvPr>
        </p:nvSpPr>
        <p:spPr>
          <a:xfrm>
            <a:off x="6553200" y="6243638"/>
            <a:ext cx="2133600" cy="457200"/>
          </a:xfrm>
        </p:spPr>
        <p:txBody>
          <a:bodyPr/>
          <a:lstStyle>
            <a:lvl1pPr>
              <a:defRPr/>
            </a:lvl1pPr>
          </a:lstStyle>
          <a:p>
            <a:pPr>
              <a:defRPr/>
            </a:pPr>
            <a:fld id="{F608D7B2-63FA-4862-9F79-265B3FE34E4E}" type="slidenum">
              <a:rPr lang="en-US" altLang="en-US"/>
              <a:pPr>
                <a:defRPr/>
              </a:pPr>
              <a:t>‹#›</a:t>
            </a:fld>
            <a:endParaRPr lang="en-US" altLang="en-US" dirty="0"/>
          </a:p>
        </p:txBody>
      </p:sp>
    </p:spTree>
    <p:extLst>
      <p:ext uri="{BB962C8B-B14F-4D97-AF65-F5344CB8AC3E}">
        <p14:creationId xmlns:p14="http://schemas.microsoft.com/office/powerpoint/2010/main" xmlns="" val="9826443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317500" y="722313"/>
            <a:ext cx="8637588" cy="762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328616" y="1941513"/>
            <a:ext cx="402748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08503" y="1941513"/>
            <a:ext cx="4029075"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3433763" y="6343650"/>
            <a:ext cx="1905000" cy="457200"/>
          </a:xfrm>
        </p:spPr>
        <p:txBody>
          <a:bodyPr/>
          <a:lstStyle>
            <a:lvl1pPr>
              <a:defRPr/>
            </a:lvl1pPr>
          </a:lstStyle>
          <a:p>
            <a:pPr>
              <a:defRPr/>
            </a:pPr>
            <a:endParaRPr lang="en-US" dirty="0"/>
          </a:p>
        </p:txBody>
      </p:sp>
      <p:sp>
        <p:nvSpPr>
          <p:cNvPr id="6" name="Footer Placeholder 5"/>
          <p:cNvSpPr>
            <a:spLocks noGrp="1"/>
          </p:cNvSpPr>
          <p:nvPr>
            <p:ph type="ftr" sz="quarter" idx="11"/>
          </p:nvPr>
        </p:nvSpPr>
        <p:spPr>
          <a:xfrm>
            <a:off x="6108700" y="6343650"/>
            <a:ext cx="2895600" cy="457200"/>
          </a:xfrm>
        </p:spPr>
        <p:txBody>
          <a:bodyPr/>
          <a:lstStyle>
            <a:lvl1pPr>
              <a:defRPr/>
            </a:lvl1pPr>
          </a:lstStyle>
          <a:p>
            <a:pPr>
              <a:defRPr/>
            </a:pPr>
            <a:endParaRPr lang="en-US" dirty="0"/>
          </a:p>
        </p:txBody>
      </p:sp>
      <p:sp>
        <p:nvSpPr>
          <p:cNvPr id="7" name="Slide Number Placeholder 6"/>
          <p:cNvSpPr>
            <a:spLocks noGrp="1"/>
          </p:cNvSpPr>
          <p:nvPr>
            <p:ph type="sldNum" sz="quarter" idx="12"/>
          </p:nvPr>
        </p:nvSpPr>
        <p:spPr>
          <a:xfrm>
            <a:off x="146050" y="6361113"/>
            <a:ext cx="1905000" cy="457200"/>
          </a:xfrm>
        </p:spPr>
        <p:txBody>
          <a:bodyPr/>
          <a:lstStyle>
            <a:lvl1pPr>
              <a:defRPr/>
            </a:lvl1pPr>
          </a:lstStyle>
          <a:p>
            <a:pPr>
              <a:defRPr/>
            </a:pPr>
            <a:fld id="{88EE187A-5723-48D6-ABAA-9FB43DE1B293}" type="slidenum">
              <a:rPr lang="en-US"/>
              <a:pPr>
                <a:defRPr/>
              </a:pPr>
              <a:t>‹#›</a:t>
            </a:fld>
            <a:endParaRPr lang="en-US" dirty="0"/>
          </a:p>
        </p:txBody>
      </p:sp>
    </p:spTree>
    <p:extLst>
      <p:ext uri="{BB962C8B-B14F-4D97-AF65-F5344CB8AC3E}">
        <p14:creationId xmlns:p14="http://schemas.microsoft.com/office/powerpoint/2010/main" xmlns="" val="1433077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0629AD-B45E-484F-8594-A66CFD90BD16}" type="datetimeFigureOut">
              <a:rPr lang="en-US" smtClean="0"/>
              <a:pPr/>
              <a:t>9/10/2017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94B079-EE4C-4BB3-9BF3-C7330C754590}" type="slidenum">
              <a:rPr lang="en-US" smtClean="0"/>
              <a:pPr/>
              <a:t>‹#›</a:t>
            </a:fld>
            <a:endParaRPr lang="en-US" dirty="0"/>
          </a:p>
        </p:txBody>
      </p:sp>
      <p:cxnSp>
        <p:nvCxnSpPr>
          <p:cNvPr id="8" name="Straight Connector 7"/>
          <p:cNvCxnSpPr/>
          <p:nvPr userDrawn="1"/>
        </p:nvCxnSpPr>
        <p:spPr>
          <a:xfrm>
            <a:off x="0" y="1524000"/>
            <a:ext cx="91440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805090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3600" b="1" kern="1200">
          <a:solidFill>
            <a:srgbClr val="0000FF"/>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Clr>
          <a:srgbClr val="FF0000"/>
        </a:buClr>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Clr>
          <a:srgbClr val="FF0000"/>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rgbClr val="FF0000"/>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rgbClr val="FF0000"/>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rgbClr val="FF0000"/>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brainandspinalcord.org/Treatment-rehab-tbi/index.html" TargetMode="External"/><Relationship Id="rId2" Type="http://schemas.openxmlformats.org/officeDocument/2006/relationships/hyperlink" Target="http://brainandspinalcord.org/Treatment-rehab-tbi/acute-treatment-tbi.html" TargetMode="Externa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video" Target="file:///C:\Users\alexr.SENTIENT\Desktop\WFN%20NSRG\Resting%20injection.mpg"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7.xml"/><Relationship Id="rId1" Type="http://schemas.openxmlformats.org/officeDocument/2006/relationships/video" Target="file:///C:\Users\alexr.SENTIENT\Desktop\WFN%20NSRG\Cal%20injection.mpg"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ctrTitle"/>
          </p:nvPr>
        </p:nvSpPr>
        <p:spPr/>
        <p:txBody>
          <a:bodyPr/>
          <a:lstStyle/>
          <a:p>
            <a:r>
              <a:rPr lang="en-US" altLang="en-US" dirty="0" smtClean="0">
                <a:cs typeface="Arial" pitchFamily="34" charset="0"/>
              </a:rPr>
              <a:t/>
            </a:r>
            <a:br>
              <a:rPr lang="en-US" altLang="en-US" dirty="0" smtClean="0">
                <a:cs typeface="Arial" pitchFamily="34" charset="0"/>
              </a:rPr>
            </a:br>
            <a:endParaRPr lang="en-US" altLang="en-US" dirty="0" smtClean="0">
              <a:cs typeface="Arial" pitchFamily="34" charset="0"/>
            </a:endParaRPr>
          </a:p>
        </p:txBody>
      </p:sp>
      <p:sp>
        <p:nvSpPr>
          <p:cNvPr id="2" name="Subtitle 1"/>
          <p:cNvSpPr>
            <a:spLocks noGrp="1"/>
          </p:cNvSpPr>
          <p:nvPr>
            <p:ph type="subTitle" idx="1"/>
          </p:nvPr>
        </p:nvSpPr>
        <p:spPr/>
        <p:txBody>
          <a:bodyPr/>
          <a:lstStyle/>
          <a:p>
            <a:endParaRPr lang="en-US"/>
          </a:p>
        </p:txBody>
      </p:sp>
      <p:sp>
        <p:nvSpPr>
          <p:cNvPr id="18436" name="Rectangle 8"/>
          <p:cNvSpPr>
            <a:spLocks noChangeArrowheads="1"/>
          </p:cNvSpPr>
          <p:nvPr/>
        </p:nvSpPr>
        <p:spPr bwMode="auto">
          <a:xfrm>
            <a:off x="442912" y="1524000"/>
            <a:ext cx="8167687" cy="5466108"/>
          </a:xfrm>
          <a:prstGeom prst="rect">
            <a:avLst/>
          </a:prstGeom>
          <a:noFill/>
          <a:ln w="9525">
            <a:noFill/>
            <a:miter lim="800000"/>
            <a:headEnd/>
            <a:tailEnd/>
          </a:ln>
        </p:spPr>
        <p:txBody>
          <a:bodyPr lIns="91437" tIns="45718" rIns="91437" bIns="45718">
            <a:spAutoFit/>
          </a:bodyPr>
          <a:lstStyle/>
          <a:p>
            <a:pPr algn="ctr"/>
            <a:r>
              <a:rPr lang="en-US" sz="5400" b="1" dirty="0" smtClean="0">
                <a:solidFill>
                  <a:srgbClr val="0000FF"/>
                </a:solidFill>
                <a:cs typeface="Arial" panose="020B0604020202020204" pitchFamily="34" charset="0"/>
              </a:rPr>
              <a:t>Neurosonology as a Critical Tool </a:t>
            </a:r>
            <a:r>
              <a:rPr lang="en-US" sz="5400" b="1" dirty="0">
                <a:solidFill>
                  <a:srgbClr val="0000FF"/>
                </a:solidFill>
                <a:cs typeface="Arial" panose="020B0604020202020204" pitchFamily="34" charset="0"/>
              </a:rPr>
              <a:t>in Critical Care</a:t>
            </a:r>
            <a:r>
              <a:rPr lang="en-US" altLang="en-US" sz="5400" b="1" dirty="0" smtClean="0">
                <a:solidFill>
                  <a:srgbClr val="0000FF"/>
                </a:solidFill>
                <a:cs typeface="Arial" pitchFamily="34" charset="0"/>
              </a:rPr>
              <a:t/>
            </a:r>
            <a:br>
              <a:rPr lang="en-US" altLang="en-US" sz="5400" b="1" dirty="0" smtClean="0">
                <a:solidFill>
                  <a:srgbClr val="0000FF"/>
                </a:solidFill>
                <a:cs typeface="Arial" pitchFamily="34" charset="0"/>
              </a:rPr>
            </a:br>
            <a:endParaRPr lang="en-US" altLang="en-US" sz="5400" b="1" dirty="0">
              <a:solidFill>
                <a:srgbClr val="953735"/>
              </a:solidFill>
              <a:cs typeface="Arial" pitchFamily="34" charset="0"/>
            </a:endParaRPr>
          </a:p>
          <a:p>
            <a:pPr algn="ctr" eaLnBrk="0" hangingPunct="0">
              <a:spcBef>
                <a:spcPct val="20000"/>
              </a:spcBef>
            </a:pPr>
            <a:r>
              <a:rPr lang="en-US" altLang="en-US" sz="4000" b="1" dirty="0">
                <a:solidFill>
                  <a:srgbClr val="0000FF"/>
                </a:solidFill>
                <a:cs typeface="Arial" pitchFamily="34" charset="0"/>
              </a:rPr>
              <a:t>Alexander Razumovsky, PhD, </a:t>
            </a:r>
            <a:r>
              <a:rPr lang="en-US" altLang="en-US" sz="4000" b="1" dirty="0" smtClean="0">
                <a:solidFill>
                  <a:srgbClr val="0000FF"/>
                </a:solidFill>
                <a:cs typeface="Arial" pitchFamily="34" charset="0"/>
              </a:rPr>
              <a:t>FAHA</a:t>
            </a:r>
          </a:p>
          <a:p>
            <a:pPr algn="ctr" eaLnBrk="0" hangingPunct="0">
              <a:spcBef>
                <a:spcPct val="20000"/>
              </a:spcBef>
            </a:pPr>
            <a:endParaRPr lang="en-US" altLang="en-US" sz="2400" b="1" dirty="0">
              <a:solidFill>
                <a:srgbClr val="0000FF"/>
              </a:solidFill>
              <a:cs typeface="Arial" pitchFamily="34" charset="0"/>
            </a:endParaRPr>
          </a:p>
          <a:p>
            <a:pPr algn="ctr" eaLnBrk="0" hangingPunct="0">
              <a:spcBef>
                <a:spcPct val="20000"/>
              </a:spcBef>
            </a:pPr>
            <a:r>
              <a:rPr lang="en-US" altLang="en-US" sz="2400" b="1" dirty="0" smtClean="0">
                <a:solidFill>
                  <a:srgbClr val="0000FF"/>
                </a:solidFill>
                <a:cs typeface="Arial" pitchFamily="34" charset="0"/>
              </a:rPr>
              <a:t>Sentient NeuroCare/SpecialtyCare</a:t>
            </a:r>
          </a:p>
          <a:p>
            <a:pPr algn="ctr" eaLnBrk="0" hangingPunct="0">
              <a:spcBef>
                <a:spcPct val="20000"/>
              </a:spcBef>
            </a:pPr>
            <a:r>
              <a:rPr lang="en-US" altLang="en-US" sz="2400" b="1" dirty="0" smtClean="0">
                <a:solidFill>
                  <a:srgbClr val="0000FF"/>
                </a:solidFill>
                <a:cs typeface="Arial" pitchFamily="34" charset="0"/>
              </a:rPr>
              <a:t>Hunt Valley, MD, USA</a:t>
            </a:r>
            <a:br>
              <a:rPr lang="en-US" altLang="en-US" sz="2400" b="1" dirty="0" smtClean="0">
                <a:solidFill>
                  <a:srgbClr val="0000FF"/>
                </a:solidFill>
                <a:cs typeface="Arial" pitchFamily="34" charset="0"/>
              </a:rPr>
            </a:br>
            <a:r>
              <a:rPr lang="en-US" altLang="en-US" sz="2400" b="1" dirty="0" smtClean="0">
                <a:solidFill>
                  <a:srgbClr val="0000FF"/>
                </a:solidFill>
                <a:cs typeface="Arial" pitchFamily="34" charset="0"/>
              </a:rPr>
              <a:t>Alexander.Razumovsky@specialtycare.net</a:t>
            </a:r>
            <a:endParaRPr lang="en-US" altLang="en-US" sz="2400" b="1" dirty="0">
              <a:solidFill>
                <a:srgbClr val="0000FF"/>
              </a:solidFill>
              <a:cs typeface="Arial" pitchFamily="34" charset="0"/>
            </a:endParaRPr>
          </a:p>
          <a:p>
            <a:pPr eaLnBrk="0" hangingPunct="0">
              <a:spcBef>
                <a:spcPct val="20000"/>
              </a:spcBef>
            </a:pPr>
            <a:endParaRPr lang="en-US" altLang="en-US" sz="2400" b="1" dirty="0">
              <a:solidFill>
                <a:srgbClr val="0000FF"/>
              </a:solidFill>
              <a:cs typeface="Arial" pitchFamily="34" charset="0"/>
            </a:endParaRPr>
          </a:p>
        </p:txBody>
      </p:sp>
    </p:spTree>
    <p:extLst>
      <p:ext uri="{BB962C8B-B14F-4D97-AF65-F5344CB8AC3E}">
        <p14:creationId xmlns:p14="http://schemas.microsoft.com/office/powerpoint/2010/main" xmlns="" val="2420436914"/>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762000" y="533400"/>
            <a:ext cx="7481888" cy="1008063"/>
          </a:xfrm>
        </p:spPr>
        <p:txBody>
          <a:bodyPr/>
          <a:lstStyle/>
          <a:p>
            <a:pPr eaLnBrk="1" hangingPunct="1"/>
            <a:r>
              <a:rPr lang="en-US" altLang="en-US" dirty="0" smtClean="0">
                <a:cs typeface="Arial" pitchFamily="34" charset="0"/>
              </a:rPr>
              <a:t>Disclosure</a:t>
            </a:r>
          </a:p>
        </p:txBody>
      </p:sp>
      <p:sp>
        <p:nvSpPr>
          <p:cNvPr id="4100" name="Rectangle 3"/>
          <p:cNvSpPr>
            <a:spLocks noGrp="1" noChangeArrowheads="1"/>
          </p:cNvSpPr>
          <p:nvPr>
            <p:ph idx="1"/>
          </p:nvPr>
        </p:nvSpPr>
        <p:spPr>
          <a:xfrm>
            <a:off x="533400" y="1524000"/>
            <a:ext cx="8229600" cy="4525963"/>
          </a:xfrm>
        </p:spPr>
        <p:txBody>
          <a:bodyPr/>
          <a:lstStyle/>
          <a:p>
            <a:pPr marL="341869" indent="-341869" eaLnBrk="1" hangingPunct="1">
              <a:lnSpc>
                <a:spcPct val="70000"/>
              </a:lnSpc>
              <a:buFontTx/>
              <a:buNone/>
              <a:defRPr/>
            </a:pPr>
            <a:endParaRPr lang="en-US" i="1" dirty="0">
              <a:ea typeface="+mn-ea"/>
            </a:endParaRPr>
          </a:p>
          <a:p>
            <a:pPr marL="341193" indent="-341193" eaLnBrk="1" hangingPunct="1">
              <a:defRPr/>
            </a:pPr>
            <a:r>
              <a:rPr lang="en-US" sz="2800" dirty="0"/>
              <a:t>I have the following financial </a:t>
            </a:r>
            <a:r>
              <a:rPr lang="en-US" sz="2800" dirty="0" smtClean="0"/>
              <a:t>interest </a:t>
            </a:r>
            <a:r>
              <a:rPr lang="en-US" sz="2800" dirty="0"/>
              <a:t>or </a:t>
            </a:r>
            <a:r>
              <a:rPr lang="en-US" sz="2800" dirty="0" smtClean="0"/>
              <a:t>relationship </a:t>
            </a:r>
            <a:r>
              <a:rPr lang="en-US" sz="2800" dirty="0"/>
              <a:t>to </a:t>
            </a:r>
            <a:r>
              <a:rPr lang="en-US" sz="2800" dirty="0" smtClean="0"/>
              <a:t>disclose:</a:t>
            </a:r>
            <a:r>
              <a:rPr lang="en-US" sz="2800" dirty="0"/>
              <a:t> </a:t>
            </a:r>
            <a:r>
              <a:rPr lang="en-US" sz="2800" dirty="0" smtClean="0"/>
              <a:t/>
            </a:r>
            <a:br>
              <a:rPr lang="en-US" sz="2800" dirty="0" smtClean="0"/>
            </a:br>
            <a:r>
              <a:rPr lang="en-US" sz="2800" dirty="0" smtClean="0"/>
              <a:t/>
            </a:r>
            <a:br>
              <a:rPr lang="en-US" sz="2800" dirty="0" smtClean="0"/>
            </a:br>
            <a:r>
              <a:rPr lang="en-US" sz="2800" dirty="0" smtClean="0"/>
              <a:t>	A. Razumovsky, PhD, FAHA is FTE for the 	private practice (Sentient NeuroCare 	Services, Inc/SpecialtyCare)</a:t>
            </a:r>
          </a:p>
          <a:p>
            <a:pPr marL="0" indent="0" eaLnBrk="1" hangingPunct="1">
              <a:buFontTx/>
              <a:buNone/>
              <a:defRPr/>
            </a:pPr>
            <a:r>
              <a:rPr lang="en-US" sz="2400" dirty="0">
                <a:ea typeface="+mn-ea"/>
              </a:rPr>
              <a:t/>
            </a:r>
            <a:br>
              <a:rPr lang="en-US" sz="2400" dirty="0">
                <a:ea typeface="+mn-ea"/>
              </a:rPr>
            </a:br>
            <a:endParaRPr lang="en-US" sz="2400" dirty="0">
              <a:ea typeface="+mn-ea"/>
            </a:endParaRPr>
          </a:p>
          <a:p>
            <a:pPr marL="341869" indent="-341869" eaLnBrk="1" hangingPunct="1">
              <a:lnSpc>
                <a:spcPct val="70000"/>
              </a:lnSpc>
              <a:buFontTx/>
              <a:buNone/>
              <a:defRPr/>
            </a:pPr>
            <a:endParaRPr lang="en-US" sz="2400" i="1" dirty="0">
              <a:ea typeface="+mn-ea"/>
            </a:endParaRPr>
          </a:p>
        </p:txBody>
      </p:sp>
      <p:sp>
        <p:nvSpPr>
          <p:cNvPr id="15364" name="Slide Number Placeholder 3"/>
          <p:cNvSpPr>
            <a:spLocks noGrp="1"/>
          </p:cNvSpPr>
          <p:nvPr>
            <p:ph type="sldNum" sz="quarter" idx="4294967295"/>
          </p:nvPr>
        </p:nvSpPr>
        <p:spPr>
          <a:xfrm>
            <a:off x="6553200" y="6248400"/>
            <a:ext cx="1905000" cy="4572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20000"/>
              </a:spcBef>
              <a:buClr>
                <a:srgbClr val="FF0000"/>
              </a:buClr>
              <a:buChar char="•"/>
              <a:defRPr sz="2800">
                <a:solidFill>
                  <a:schemeClr val="tx1"/>
                </a:solidFill>
                <a:latin typeface="Arial" pitchFamily="34" charset="0"/>
                <a:ea typeface="ＭＳ Ｐゴシック" pitchFamily="34" charset="-128"/>
              </a:defRPr>
            </a:lvl1pPr>
            <a:lvl2pPr marL="665163" indent="-255588" eaLnBrk="0" hangingPunct="0">
              <a:spcBef>
                <a:spcPct val="20000"/>
              </a:spcBef>
              <a:buChar char="–"/>
              <a:defRPr sz="2800">
                <a:solidFill>
                  <a:schemeClr val="tx1"/>
                </a:solidFill>
                <a:latin typeface="Arial" pitchFamily="34" charset="0"/>
                <a:ea typeface="ＭＳ Ｐゴシック" pitchFamily="34" charset="-128"/>
              </a:defRPr>
            </a:lvl2pPr>
            <a:lvl3pPr marL="1025525" indent="-204788" eaLnBrk="0" hangingPunct="0">
              <a:spcBef>
                <a:spcPct val="20000"/>
              </a:spcBef>
              <a:buChar char="•"/>
              <a:defRPr sz="2400">
                <a:solidFill>
                  <a:schemeClr val="tx1"/>
                </a:solidFill>
                <a:latin typeface="Arial" pitchFamily="34" charset="0"/>
                <a:ea typeface="ＭＳ Ｐゴシック" pitchFamily="34" charset="-128"/>
              </a:defRPr>
            </a:lvl3pPr>
            <a:lvl4pPr marL="1435100" indent="-204788" eaLnBrk="0" hangingPunct="0">
              <a:spcBef>
                <a:spcPct val="20000"/>
              </a:spcBef>
              <a:buChar char="–"/>
              <a:defRPr sz="2000">
                <a:solidFill>
                  <a:schemeClr val="tx1"/>
                </a:solidFill>
                <a:latin typeface="Arial" pitchFamily="34" charset="0"/>
                <a:ea typeface="ＭＳ Ｐゴシック" pitchFamily="34" charset="-128"/>
              </a:defRPr>
            </a:lvl4pPr>
            <a:lvl5pPr marL="1846263" indent="-204788" eaLnBrk="0" hangingPunct="0">
              <a:spcBef>
                <a:spcPct val="20000"/>
              </a:spcBef>
              <a:buChar char="»"/>
              <a:defRPr sz="2000">
                <a:solidFill>
                  <a:schemeClr val="tx1"/>
                </a:solidFill>
                <a:latin typeface="Arial" pitchFamily="34" charset="0"/>
                <a:ea typeface="ＭＳ Ｐゴシック" pitchFamily="34" charset="-128"/>
              </a:defRPr>
            </a:lvl5pPr>
            <a:lvl6pPr marL="2303463" indent="-204788"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6pPr>
            <a:lvl7pPr marL="2760663" indent="-204788"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7pPr>
            <a:lvl8pPr marL="3217863" indent="-204788"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8pPr>
            <a:lvl9pPr marL="3675063" indent="-204788" eaLnBrk="0" fontAlgn="base" hangingPunct="0">
              <a:spcBef>
                <a:spcPct val="20000"/>
              </a:spcBef>
              <a:spcAft>
                <a:spcPct val="0"/>
              </a:spcAft>
              <a:buChar char="»"/>
              <a:defRPr sz="2000">
                <a:solidFill>
                  <a:schemeClr val="tx1"/>
                </a:solidFill>
                <a:latin typeface="Arial" pitchFamily="34" charset="0"/>
                <a:ea typeface="ＭＳ Ｐゴシック" pitchFamily="34" charset="-128"/>
              </a:defRPr>
            </a:lvl9pPr>
          </a:lstStyle>
          <a:p>
            <a:pPr eaLnBrk="1" hangingPunct="1">
              <a:spcBef>
                <a:spcPct val="0"/>
              </a:spcBef>
              <a:buClrTx/>
              <a:buFontTx/>
              <a:buNone/>
            </a:pPr>
            <a:fld id="{46FAF397-3BB8-4019-96E1-E5BEB29ED631}" type="slidenum">
              <a:rPr lang="en-US" altLang="en-US" sz="1100" smtClean="0">
                <a:solidFill>
                  <a:srgbClr val="898989"/>
                </a:solidFill>
                <a:latin typeface="Calibri" pitchFamily="34" charset="0"/>
                <a:cs typeface="Arial" pitchFamily="34" charset="0"/>
              </a:rPr>
              <a:pPr eaLnBrk="1" hangingPunct="1">
                <a:spcBef>
                  <a:spcPct val="0"/>
                </a:spcBef>
                <a:buClrTx/>
                <a:buFontTx/>
                <a:buNone/>
              </a:pPr>
              <a:t>2</a:t>
            </a:fld>
            <a:endParaRPr lang="en-US" altLang="en-US" sz="1100" dirty="0" smtClean="0">
              <a:solidFill>
                <a:srgbClr val="898989"/>
              </a:solidFill>
              <a:latin typeface="Calibri" pitchFamily="34" charset="0"/>
              <a:cs typeface="Arial" pitchFamily="34" charset="0"/>
            </a:endParaRPr>
          </a:p>
        </p:txBody>
      </p:sp>
    </p:spTree>
    <p:extLst>
      <p:ext uri="{BB962C8B-B14F-4D97-AF65-F5344CB8AC3E}">
        <p14:creationId xmlns:p14="http://schemas.microsoft.com/office/powerpoint/2010/main" xmlns="" val="1751676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dirty="0"/>
          </a:p>
        </p:txBody>
      </p:sp>
      <p:sp>
        <p:nvSpPr>
          <p:cNvPr id="3" name="Content Placeholder 2"/>
          <p:cNvSpPr>
            <a:spLocks noGrp="1"/>
          </p:cNvSpPr>
          <p:nvPr>
            <p:ph idx="1"/>
          </p:nvPr>
        </p:nvSpPr>
        <p:spPr/>
        <p:txBody>
          <a:bodyPr>
            <a:normAutofit fontScale="85000" lnSpcReduction="20000"/>
          </a:bodyPr>
          <a:lstStyle/>
          <a:p>
            <a:pPr lvl="0"/>
            <a:r>
              <a:rPr lang="en-US" sz="3000" dirty="0"/>
              <a:t>Describe </a:t>
            </a:r>
            <a:r>
              <a:rPr lang="en-US" sz="3000" dirty="0" smtClean="0"/>
              <a:t>clinical utility of TCD </a:t>
            </a:r>
            <a:r>
              <a:rPr lang="en-US" sz="3000" dirty="0"/>
              <a:t>ultrasonography </a:t>
            </a:r>
            <a:r>
              <a:rPr lang="en-US" sz="3000" dirty="0" smtClean="0"/>
              <a:t>to diagnose and monitor onset </a:t>
            </a:r>
            <a:r>
              <a:rPr lang="en-US" sz="3000" dirty="0"/>
              <a:t>of </a:t>
            </a:r>
            <a:r>
              <a:rPr lang="en-US" sz="3000" dirty="0" smtClean="0"/>
              <a:t>cerebral vasospasm </a:t>
            </a:r>
            <a:r>
              <a:rPr lang="en-US" sz="3000" dirty="0"/>
              <a:t>and abnormally elevated intracranial pressure that are frequently </a:t>
            </a:r>
            <a:r>
              <a:rPr lang="en-US" sz="3000" dirty="0" smtClean="0"/>
              <a:t>present in the Critical Care</a:t>
            </a:r>
          </a:p>
          <a:p>
            <a:pPr lvl="0"/>
            <a:endParaRPr lang="en-US" sz="3000" dirty="0"/>
          </a:p>
          <a:p>
            <a:r>
              <a:rPr lang="en-US" sz="3000" dirty="0"/>
              <a:t>Define the most current information and specific TCD clinical applications for moderate and severe TBI patients in the Critical Care </a:t>
            </a:r>
            <a:endParaRPr lang="en-US" sz="3000" dirty="0" smtClean="0"/>
          </a:p>
          <a:p>
            <a:pPr lvl="0"/>
            <a:endParaRPr lang="en-US" sz="3000" dirty="0"/>
          </a:p>
          <a:p>
            <a:pPr lvl="0"/>
            <a:r>
              <a:rPr lang="en-US" sz="3000" dirty="0"/>
              <a:t>Analyze the clinical usefulness of the TCD evaluation for patients </a:t>
            </a:r>
            <a:r>
              <a:rPr lang="en-US" sz="3000" dirty="0" smtClean="0"/>
              <a:t>with cryptogenic stroke and fat embolism symptoms</a:t>
            </a:r>
          </a:p>
          <a:p>
            <a:pPr lvl="0"/>
            <a:endParaRPr lang="en-US" sz="3000" dirty="0"/>
          </a:p>
          <a:p>
            <a:endParaRPr lang="en-US" dirty="0"/>
          </a:p>
        </p:txBody>
      </p:sp>
    </p:spTree>
    <p:extLst>
      <p:ext uri="{BB962C8B-B14F-4D97-AF65-F5344CB8AC3E}">
        <p14:creationId xmlns:p14="http://schemas.microsoft.com/office/powerpoint/2010/main" xmlns="" val="89308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ag27$003"/>
          <p:cNvPicPr>
            <a:picLocks noGrp="1" noChangeAspect="1" noChangeArrowheads="1"/>
          </p:cNvPicPr>
          <p:nvPr>
            <p:ph/>
          </p:nvPr>
        </p:nvPicPr>
        <p:blipFill>
          <a:blip r:embed="rId3" cstate="print">
            <a:extLst>
              <a:ext uri="{28A0092B-C50C-407E-A947-70E740481C1C}">
                <a14:useLocalDpi xmlns:a14="http://schemas.microsoft.com/office/drawing/2010/main" xmlns="" val="0"/>
              </a:ext>
            </a:extLst>
          </a:blip>
          <a:srcRect l="3510" t="8411" r="7018" b="3285"/>
          <a:stretch>
            <a:fillRect/>
          </a:stretch>
        </p:blipFill>
        <p:spPr>
          <a:xfrm>
            <a:off x="152400" y="0"/>
            <a:ext cx="8839200" cy="5334000"/>
          </a:xfrm>
        </p:spPr>
      </p:pic>
      <p:sp>
        <p:nvSpPr>
          <p:cNvPr id="479235" name="Text Box 3"/>
          <p:cNvSpPr txBox="1">
            <a:spLocks noChangeArrowheads="1"/>
          </p:cNvSpPr>
          <p:nvPr/>
        </p:nvSpPr>
        <p:spPr bwMode="auto">
          <a:xfrm>
            <a:off x="914400" y="2286000"/>
            <a:ext cx="7086600" cy="1200150"/>
          </a:xfrm>
          <a:prstGeom prst="rect">
            <a:avLst/>
          </a:prstGeom>
          <a:noFill/>
          <a:ln>
            <a:noFill/>
          </a:ln>
          <a:effectLst/>
          <a:extLst/>
        </p:spPr>
        <p:txBody>
          <a:bodyPr>
            <a:spAutoFit/>
          </a:bodyPr>
          <a:lstStyle/>
          <a:p>
            <a:pPr>
              <a:defRPr/>
            </a:pPr>
            <a:r>
              <a:rPr lang="en-US" altLang="en-US" sz="3600" b="1" dirty="0">
                <a:solidFill>
                  <a:srgbClr val="FFFF00"/>
                </a:solidFill>
                <a:effectLst>
                  <a:outerShdw blurRad="38100" dist="38100" dir="2700000" algn="tl">
                    <a:srgbClr val="000000"/>
                  </a:outerShdw>
                </a:effectLst>
                <a:latin typeface="Tahoma" pitchFamily="34" charset="0"/>
              </a:rPr>
              <a:t>I hope someone is monitoring my brain…</a:t>
            </a:r>
          </a:p>
        </p:txBody>
      </p:sp>
      <p:sp>
        <p:nvSpPr>
          <p:cNvPr id="2" name="Rectangle 1"/>
          <p:cNvSpPr/>
          <p:nvPr/>
        </p:nvSpPr>
        <p:spPr>
          <a:xfrm>
            <a:off x="685800" y="5288340"/>
            <a:ext cx="7620000" cy="1569660"/>
          </a:xfrm>
          <a:prstGeom prst="rect">
            <a:avLst/>
          </a:prstGeom>
        </p:spPr>
        <p:txBody>
          <a:bodyPr wrap="square">
            <a:spAutoFit/>
          </a:bodyPr>
          <a:lstStyle/>
          <a:p>
            <a:pPr algn="ctr"/>
            <a:r>
              <a:rPr lang="en-US" sz="2400" b="1" dirty="0">
                <a:solidFill>
                  <a:srgbClr val="0000FF"/>
                </a:solidFill>
                <a:latin typeface="Arial" panose="020B0604020202020204" pitchFamily="34" charset="0"/>
                <a:cs typeface="Arial" panose="020B0604020202020204" pitchFamily="34" charset="0"/>
              </a:rPr>
              <a:t>Multimodality monitoring including clinical and laboratory evaluation, imaging, and continuous physiologic data is an important feature of </a:t>
            </a:r>
            <a:r>
              <a:rPr lang="en-US" sz="2400" b="1" dirty="0" err="1" smtClean="0">
                <a:solidFill>
                  <a:srgbClr val="0000FF"/>
                </a:solidFill>
                <a:latin typeface="Arial" panose="020B0604020202020204" pitchFamily="34" charset="0"/>
                <a:cs typeface="Arial" panose="020B0604020202020204" pitchFamily="34" charset="0"/>
              </a:rPr>
              <a:t>NeuroCritical</a:t>
            </a:r>
            <a:r>
              <a:rPr lang="en-US" sz="2400" b="1" dirty="0" smtClean="0">
                <a:solidFill>
                  <a:srgbClr val="0000FF"/>
                </a:solidFill>
                <a:latin typeface="Arial" panose="020B0604020202020204" pitchFamily="34" charset="0"/>
                <a:cs typeface="Arial" panose="020B0604020202020204" pitchFamily="34" charset="0"/>
              </a:rPr>
              <a:t> </a:t>
            </a:r>
            <a:r>
              <a:rPr lang="en-US" sz="2400" b="1" dirty="0">
                <a:solidFill>
                  <a:srgbClr val="0000FF"/>
                </a:solidFill>
                <a:latin typeface="Arial" panose="020B0604020202020204" pitchFamily="34" charset="0"/>
                <a:cs typeface="Arial" panose="020B0604020202020204" pitchFamily="34" charset="0"/>
              </a:rPr>
              <a:t>C</a:t>
            </a:r>
            <a:r>
              <a:rPr lang="en-US" sz="2400" b="1" dirty="0" smtClean="0">
                <a:solidFill>
                  <a:srgbClr val="0000FF"/>
                </a:solidFill>
                <a:latin typeface="Arial" panose="020B0604020202020204" pitchFamily="34" charset="0"/>
                <a:cs typeface="Arial" panose="020B0604020202020204" pitchFamily="34" charset="0"/>
              </a:rPr>
              <a:t>are</a:t>
            </a:r>
            <a:endParaRPr lang="en-US" sz="2400" b="1" dirty="0">
              <a:solidFill>
                <a:srgbClr val="0000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6838880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79235"/>
                                        </p:tgtEl>
                                        <p:attrNameLst>
                                          <p:attrName>style.visibility</p:attrName>
                                        </p:attrNameLst>
                                      </p:cBhvr>
                                      <p:to>
                                        <p:strVal val="visible"/>
                                      </p:to>
                                    </p:set>
                                    <p:anim calcmode="lin" valueType="num">
                                      <p:cBhvr additive="base">
                                        <p:cTn id="7" dur="500" fill="hold"/>
                                        <p:tgtEl>
                                          <p:spTgt spid="479235"/>
                                        </p:tgtEl>
                                        <p:attrNameLst>
                                          <p:attrName>ppt_x</p:attrName>
                                        </p:attrNameLst>
                                      </p:cBhvr>
                                      <p:tavLst>
                                        <p:tav tm="0">
                                          <p:val>
                                            <p:strVal val="#ppt_x"/>
                                          </p:val>
                                        </p:tav>
                                        <p:tav tm="100000">
                                          <p:val>
                                            <p:strVal val="#ppt_x"/>
                                          </p:val>
                                        </p:tav>
                                      </p:tavLst>
                                    </p:anim>
                                    <p:anim calcmode="lin" valueType="num">
                                      <p:cBhvr additive="base">
                                        <p:cTn id="8" dur="500" fill="hold"/>
                                        <p:tgtEl>
                                          <p:spTgt spid="4792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923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06413" y="457200"/>
            <a:ext cx="8637587" cy="762000"/>
          </a:xfrm>
        </p:spPr>
        <p:txBody>
          <a:bodyPr>
            <a:normAutofit fontScale="90000"/>
          </a:bodyPr>
          <a:lstStyle/>
          <a:p>
            <a:pPr eaLnBrk="1" hangingPunct="1"/>
            <a:r>
              <a:rPr lang="en-US" altLang="en-US" sz="4000" dirty="0" smtClean="0"/>
              <a:t>Multimodality Monitoring</a:t>
            </a:r>
            <a:r>
              <a:rPr lang="en-US" altLang="en-US" sz="3200" dirty="0" smtClean="0"/>
              <a:t/>
            </a:r>
            <a:br>
              <a:rPr lang="en-US" altLang="en-US" sz="3200" dirty="0" smtClean="0"/>
            </a:br>
            <a:endParaRPr lang="en-US" altLang="en-US" sz="3200" dirty="0" smtClean="0"/>
          </a:p>
        </p:txBody>
      </p:sp>
      <p:sp>
        <p:nvSpPr>
          <p:cNvPr id="9219" name="Rectangle 3"/>
          <p:cNvSpPr>
            <a:spLocks noGrp="1" noChangeArrowheads="1"/>
          </p:cNvSpPr>
          <p:nvPr>
            <p:ph sz="half" idx="1"/>
          </p:nvPr>
        </p:nvSpPr>
        <p:spPr>
          <a:xfrm>
            <a:off x="328613" y="1941513"/>
            <a:ext cx="4029075" cy="4114800"/>
          </a:xfrm>
        </p:spPr>
        <p:txBody>
          <a:bodyPr/>
          <a:lstStyle/>
          <a:p>
            <a:pPr eaLnBrk="1" hangingPunct="1">
              <a:lnSpc>
                <a:spcPct val="90000"/>
              </a:lnSpc>
            </a:pPr>
            <a:endParaRPr lang="en-US" altLang="en-US" smtClean="0"/>
          </a:p>
        </p:txBody>
      </p:sp>
      <p:sp>
        <p:nvSpPr>
          <p:cNvPr id="73732" name="Rectangle 4"/>
          <p:cNvSpPr>
            <a:spLocks noGrp="1" noChangeArrowheads="1"/>
          </p:cNvSpPr>
          <p:nvPr>
            <p:ph type="body" sz="half" idx="2"/>
          </p:nvPr>
        </p:nvSpPr>
        <p:spPr>
          <a:xfrm>
            <a:off x="5800725" y="1941513"/>
            <a:ext cx="3038475" cy="4114800"/>
          </a:xfrm>
        </p:spPr>
        <p:txBody>
          <a:bodyPr rtlCol="0">
            <a:noAutofit/>
          </a:bodyPr>
          <a:lstStyle/>
          <a:p>
            <a:pPr eaLnBrk="1" fontAlgn="auto" hangingPunct="1">
              <a:spcAft>
                <a:spcPts val="0"/>
              </a:spcAft>
              <a:defRPr/>
            </a:pPr>
            <a:r>
              <a:rPr lang="en-US" sz="2200" dirty="0" smtClean="0"/>
              <a:t>MAP</a:t>
            </a:r>
          </a:p>
          <a:p>
            <a:pPr eaLnBrk="1" fontAlgn="auto" hangingPunct="1">
              <a:spcAft>
                <a:spcPts val="0"/>
              </a:spcAft>
              <a:defRPr/>
            </a:pPr>
            <a:r>
              <a:rPr lang="en-US" sz="2200" dirty="0" smtClean="0"/>
              <a:t>SaO2</a:t>
            </a:r>
          </a:p>
          <a:p>
            <a:pPr eaLnBrk="1" fontAlgn="auto" hangingPunct="1">
              <a:spcAft>
                <a:spcPts val="0"/>
              </a:spcAft>
              <a:defRPr/>
            </a:pPr>
            <a:r>
              <a:rPr lang="en-US" sz="2200" dirty="0" smtClean="0"/>
              <a:t>ECG</a:t>
            </a:r>
          </a:p>
          <a:p>
            <a:pPr eaLnBrk="1" fontAlgn="auto" hangingPunct="1">
              <a:spcAft>
                <a:spcPts val="0"/>
              </a:spcAft>
              <a:defRPr/>
            </a:pPr>
            <a:r>
              <a:rPr lang="en-US" sz="2200" dirty="0" smtClean="0"/>
              <a:t>Et-CO2</a:t>
            </a:r>
          </a:p>
          <a:p>
            <a:pPr eaLnBrk="1" fontAlgn="auto" hangingPunct="1">
              <a:spcAft>
                <a:spcPts val="0"/>
              </a:spcAft>
              <a:defRPr/>
            </a:pPr>
            <a:r>
              <a:rPr lang="en-US" sz="2200" dirty="0" smtClean="0"/>
              <a:t>CVP</a:t>
            </a:r>
          </a:p>
          <a:p>
            <a:pPr eaLnBrk="1" fontAlgn="auto" hangingPunct="1">
              <a:spcAft>
                <a:spcPts val="0"/>
              </a:spcAft>
              <a:defRPr/>
            </a:pPr>
            <a:r>
              <a:rPr lang="en-US" sz="2200" dirty="0" smtClean="0"/>
              <a:t>Urine output</a:t>
            </a:r>
          </a:p>
          <a:p>
            <a:pPr eaLnBrk="1" fontAlgn="auto" hangingPunct="1">
              <a:spcAft>
                <a:spcPts val="0"/>
              </a:spcAft>
              <a:defRPr/>
            </a:pPr>
            <a:r>
              <a:rPr lang="en-US" sz="2200" dirty="0" smtClean="0"/>
              <a:t>ICP</a:t>
            </a:r>
          </a:p>
          <a:p>
            <a:pPr eaLnBrk="1" fontAlgn="auto" hangingPunct="1">
              <a:spcAft>
                <a:spcPts val="0"/>
              </a:spcAft>
              <a:defRPr/>
            </a:pPr>
            <a:r>
              <a:rPr lang="en-US" sz="2200" dirty="0" smtClean="0"/>
              <a:t>CBFV/</a:t>
            </a:r>
            <a:r>
              <a:rPr lang="en-US" b="1" dirty="0" smtClean="0">
                <a:solidFill>
                  <a:srgbClr val="FF0000"/>
                </a:solidFill>
              </a:rPr>
              <a:t>TCD</a:t>
            </a:r>
          </a:p>
          <a:p>
            <a:pPr marL="411480" eaLnBrk="1" fontAlgn="auto" hangingPunct="1">
              <a:spcAft>
                <a:spcPts val="0"/>
              </a:spcAft>
              <a:defRPr/>
            </a:pPr>
            <a:r>
              <a:rPr lang="en-US" sz="2200" dirty="0" smtClean="0"/>
              <a:t>PbO2</a:t>
            </a:r>
          </a:p>
          <a:p>
            <a:pPr marL="411480" eaLnBrk="1" fontAlgn="auto" hangingPunct="1">
              <a:spcAft>
                <a:spcPts val="0"/>
              </a:spcAft>
              <a:defRPr/>
            </a:pPr>
            <a:r>
              <a:rPr lang="en-US" sz="2200" dirty="0" err="1" smtClean="0"/>
              <a:t>cEEG</a:t>
            </a:r>
            <a:endParaRPr lang="en-US" sz="2200" dirty="0" smtClean="0"/>
          </a:p>
          <a:p>
            <a:pPr marL="411480" eaLnBrk="1" fontAlgn="auto" hangingPunct="1">
              <a:spcAft>
                <a:spcPts val="0"/>
              </a:spcAft>
              <a:defRPr/>
            </a:pPr>
            <a:r>
              <a:rPr lang="en-US" sz="2200" dirty="0" smtClean="0"/>
              <a:t>CT/MRI Perfusion</a:t>
            </a:r>
            <a:endParaRPr lang="en-US" sz="2200" dirty="0"/>
          </a:p>
        </p:txBody>
      </p:sp>
      <p:pic>
        <p:nvPicPr>
          <p:cNvPr id="36869" name="Picture 5" descr="brainmonitori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 y="1524000"/>
            <a:ext cx="5486400" cy="5129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8" name="Straight Arrow Connector 7"/>
          <p:cNvCxnSpPr/>
          <p:nvPr/>
        </p:nvCxnSpPr>
        <p:spPr>
          <a:xfrm flipH="1" flipV="1">
            <a:off x="4572000" y="3810000"/>
            <a:ext cx="2362200" cy="1066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6277409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3732">
                                            <p:txEl>
                                              <p:pRg st="0" end="0"/>
                                            </p:txEl>
                                          </p:spTgt>
                                        </p:tgtEl>
                                        <p:attrNameLst>
                                          <p:attrName>style.visibility</p:attrName>
                                        </p:attrNameLst>
                                      </p:cBhvr>
                                      <p:to>
                                        <p:strVal val="visible"/>
                                      </p:to>
                                    </p:set>
                                    <p:anim calcmode="lin" valueType="num">
                                      <p:cBhvr additive="base">
                                        <p:cTn id="7" dur="500" fill="hold"/>
                                        <p:tgtEl>
                                          <p:spTgt spid="7373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373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3732">
                                            <p:txEl>
                                              <p:pRg st="1" end="1"/>
                                            </p:txEl>
                                          </p:spTgt>
                                        </p:tgtEl>
                                        <p:attrNameLst>
                                          <p:attrName>style.visibility</p:attrName>
                                        </p:attrNameLst>
                                      </p:cBhvr>
                                      <p:to>
                                        <p:strVal val="visible"/>
                                      </p:to>
                                    </p:set>
                                    <p:anim calcmode="lin" valueType="num">
                                      <p:cBhvr additive="base">
                                        <p:cTn id="11" dur="500" fill="hold"/>
                                        <p:tgtEl>
                                          <p:spTgt spid="7373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373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3732">
                                            <p:txEl>
                                              <p:pRg st="2" end="2"/>
                                            </p:txEl>
                                          </p:spTgt>
                                        </p:tgtEl>
                                        <p:attrNameLst>
                                          <p:attrName>style.visibility</p:attrName>
                                        </p:attrNameLst>
                                      </p:cBhvr>
                                      <p:to>
                                        <p:strVal val="visible"/>
                                      </p:to>
                                    </p:set>
                                    <p:anim calcmode="lin" valueType="num">
                                      <p:cBhvr additive="base">
                                        <p:cTn id="15" dur="500" fill="hold"/>
                                        <p:tgtEl>
                                          <p:spTgt spid="7373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3732">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3732">
                                            <p:txEl>
                                              <p:pRg st="3" end="3"/>
                                            </p:txEl>
                                          </p:spTgt>
                                        </p:tgtEl>
                                        <p:attrNameLst>
                                          <p:attrName>style.visibility</p:attrName>
                                        </p:attrNameLst>
                                      </p:cBhvr>
                                      <p:to>
                                        <p:strVal val="visible"/>
                                      </p:to>
                                    </p:set>
                                    <p:anim calcmode="lin" valueType="num">
                                      <p:cBhvr additive="base">
                                        <p:cTn id="19" dur="500" fill="hold"/>
                                        <p:tgtEl>
                                          <p:spTgt spid="7373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373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3732">
                                            <p:txEl>
                                              <p:pRg st="4" end="4"/>
                                            </p:txEl>
                                          </p:spTgt>
                                        </p:tgtEl>
                                        <p:attrNameLst>
                                          <p:attrName>style.visibility</p:attrName>
                                        </p:attrNameLst>
                                      </p:cBhvr>
                                      <p:to>
                                        <p:strVal val="visible"/>
                                      </p:to>
                                    </p:set>
                                    <p:anim calcmode="lin" valueType="num">
                                      <p:cBhvr additive="base">
                                        <p:cTn id="23" dur="500" fill="hold"/>
                                        <p:tgtEl>
                                          <p:spTgt spid="7373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3732">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3732">
                                            <p:txEl>
                                              <p:pRg st="5" end="5"/>
                                            </p:txEl>
                                          </p:spTgt>
                                        </p:tgtEl>
                                        <p:attrNameLst>
                                          <p:attrName>style.visibility</p:attrName>
                                        </p:attrNameLst>
                                      </p:cBhvr>
                                      <p:to>
                                        <p:strVal val="visible"/>
                                      </p:to>
                                    </p:set>
                                    <p:anim calcmode="lin" valueType="num">
                                      <p:cBhvr additive="base">
                                        <p:cTn id="27" dur="500" fill="hold"/>
                                        <p:tgtEl>
                                          <p:spTgt spid="73732">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3732">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73732">
                                            <p:txEl>
                                              <p:pRg st="6" end="6"/>
                                            </p:txEl>
                                          </p:spTgt>
                                        </p:tgtEl>
                                        <p:attrNameLst>
                                          <p:attrName>style.visibility</p:attrName>
                                        </p:attrNameLst>
                                      </p:cBhvr>
                                      <p:to>
                                        <p:strVal val="visible"/>
                                      </p:to>
                                    </p:set>
                                    <p:anim calcmode="lin" valueType="num">
                                      <p:cBhvr additive="base">
                                        <p:cTn id="31" dur="500" fill="hold"/>
                                        <p:tgtEl>
                                          <p:spTgt spid="7373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3732">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73732">
                                            <p:txEl>
                                              <p:pRg st="7" end="7"/>
                                            </p:txEl>
                                          </p:spTgt>
                                        </p:tgtEl>
                                        <p:attrNameLst>
                                          <p:attrName>style.visibility</p:attrName>
                                        </p:attrNameLst>
                                      </p:cBhvr>
                                      <p:to>
                                        <p:strVal val="visible"/>
                                      </p:to>
                                    </p:set>
                                    <p:anim calcmode="lin" valueType="num">
                                      <p:cBhvr additive="base">
                                        <p:cTn id="35" dur="500" fill="hold"/>
                                        <p:tgtEl>
                                          <p:spTgt spid="73732">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73732">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73732">
                                            <p:txEl>
                                              <p:pRg st="8" end="8"/>
                                            </p:txEl>
                                          </p:spTgt>
                                        </p:tgtEl>
                                        <p:attrNameLst>
                                          <p:attrName>style.visibility</p:attrName>
                                        </p:attrNameLst>
                                      </p:cBhvr>
                                      <p:to>
                                        <p:strVal val="visible"/>
                                      </p:to>
                                    </p:set>
                                    <p:anim calcmode="lin" valueType="num">
                                      <p:cBhvr additive="base">
                                        <p:cTn id="39" dur="500" fill="hold"/>
                                        <p:tgtEl>
                                          <p:spTgt spid="73732">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73732">
                                            <p:txEl>
                                              <p:pRg st="8" end="8"/>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73732">
                                            <p:txEl>
                                              <p:pRg st="9" end="9"/>
                                            </p:txEl>
                                          </p:spTgt>
                                        </p:tgtEl>
                                        <p:attrNameLst>
                                          <p:attrName>style.visibility</p:attrName>
                                        </p:attrNameLst>
                                      </p:cBhvr>
                                      <p:to>
                                        <p:strVal val="visible"/>
                                      </p:to>
                                    </p:set>
                                    <p:anim calcmode="lin" valueType="num">
                                      <p:cBhvr additive="base">
                                        <p:cTn id="43" dur="500" fill="hold"/>
                                        <p:tgtEl>
                                          <p:spTgt spid="73732">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73732">
                                            <p:txEl>
                                              <p:pRg st="9" end="9"/>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73732">
                                            <p:txEl>
                                              <p:pRg st="10" end="10"/>
                                            </p:txEl>
                                          </p:spTgt>
                                        </p:tgtEl>
                                        <p:attrNameLst>
                                          <p:attrName>style.visibility</p:attrName>
                                        </p:attrNameLst>
                                      </p:cBhvr>
                                      <p:to>
                                        <p:strVal val="visible"/>
                                      </p:to>
                                    </p:set>
                                    <p:anim calcmode="lin" valueType="num">
                                      <p:cBhvr additive="base">
                                        <p:cTn id="47" dur="500" fill="hold"/>
                                        <p:tgtEl>
                                          <p:spTgt spid="73732">
                                            <p:txEl>
                                              <p:pRg st="10" end="10"/>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73732">
                                            <p:txEl>
                                              <p:pRg st="10" end="10"/>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ppt_x"/>
                                          </p:val>
                                        </p:tav>
                                        <p:tav tm="100000">
                                          <p:val>
                                            <p:strVal val="#ppt_x"/>
                                          </p:val>
                                        </p:tav>
                                      </p:tavLst>
                                    </p:anim>
                                    <p:anim calcmode="lin" valueType="num">
                                      <p:cBhvr additive="base">
                                        <p:cTn id="52" dur="500" fill="hold"/>
                                        <p:tgtEl>
                                          <p:spTgt spid="8"/>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6869"/>
                                        </p:tgtEl>
                                        <p:attrNameLst>
                                          <p:attrName>style.visibility</p:attrName>
                                        </p:attrNameLst>
                                      </p:cBhvr>
                                      <p:to>
                                        <p:strVal val="visible"/>
                                      </p:to>
                                    </p:set>
                                    <p:anim calcmode="lin" valueType="num">
                                      <p:cBhvr additive="base">
                                        <p:cTn id="55" dur="500" fill="hold"/>
                                        <p:tgtEl>
                                          <p:spTgt spid="36869"/>
                                        </p:tgtEl>
                                        <p:attrNameLst>
                                          <p:attrName>ppt_x</p:attrName>
                                        </p:attrNameLst>
                                      </p:cBhvr>
                                      <p:tavLst>
                                        <p:tav tm="0">
                                          <p:val>
                                            <p:strVal val="#ppt_x"/>
                                          </p:val>
                                        </p:tav>
                                        <p:tav tm="100000">
                                          <p:val>
                                            <p:strVal val="#ppt_x"/>
                                          </p:val>
                                        </p:tav>
                                      </p:tavLst>
                                    </p:anim>
                                    <p:anim calcmode="lin" valueType="num">
                                      <p:cBhvr additive="base">
                                        <p:cTn id="56" dur="500" fill="hold"/>
                                        <p:tgtEl>
                                          <p:spTgt spid="3686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000" dirty="0"/>
              <a:t>Consensus Summary Statement of the International</a:t>
            </a:r>
            <a:br>
              <a:rPr lang="en-US" sz="2000" dirty="0"/>
            </a:br>
            <a:r>
              <a:rPr lang="en-US" sz="2000" dirty="0"/>
              <a:t>Multidisciplinary Consensus Conference on Multimodality</a:t>
            </a:r>
            <a:br>
              <a:rPr lang="en-US" sz="2000" dirty="0"/>
            </a:br>
            <a:r>
              <a:rPr lang="en-US" sz="2000" dirty="0"/>
              <a:t>Monitoring in Neurocritical </a:t>
            </a:r>
            <a:r>
              <a:rPr lang="en-US" sz="2000" dirty="0" smtClean="0"/>
              <a:t>Care</a:t>
            </a:r>
            <a:br>
              <a:rPr lang="en-US" sz="2000" dirty="0" smtClean="0"/>
            </a:br>
            <a:r>
              <a:rPr lang="en-US" sz="2000" dirty="0" smtClean="0"/>
              <a:t>			</a:t>
            </a:r>
            <a:r>
              <a:rPr lang="en-US" sz="2000" b="0" i="1" dirty="0" smtClean="0"/>
              <a:t>Le Roux P et al, Neurocritical Care, 2014</a:t>
            </a:r>
            <a:endParaRPr lang="en-US" sz="2000" b="0" i="1" dirty="0"/>
          </a:p>
        </p:txBody>
      </p:sp>
      <p:sp>
        <p:nvSpPr>
          <p:cNvPr id="3" name="Content Placeholder 2"/>
          <p:cNvSpPr>
            <a:spLocks noGrp="1"/>
          </p:cNvSpPr>
          <p:nvPr>
            <p:ph idx="1"/>
          </p:nvPr>
        </p:nvSpPr>
        <p:spPr/>
        <p:txBody>
          <a:bodyPr>
            <a:noAutofit/>
          </a:bodyPr>
          <a:lstStyle/>
          <a:p>
            <a:r>
              <a:rPr lang="en-US" sz="2000" dirty="0"/>
              <a:t>Neurocritical care depends, in part, on </a:t>
            </a:r>
            <a:r>
              <a:rPr lang="en-US" sz="2000" dirty="0" smtClean="0"/>
              <a:t>careful patient </a:t>
            </a:r>
            <a:r>
              <a:rPr lang="en-US" sz="2000" dirty="0"/>
              <a:t>monitoring but as yet there are little data on </a:t>
            </a:r>
            <a:r>
              <a:rPr lang="en-US" sz="2000" dirty="0" smtClean="0"/>
              <a:t>what processes </a:t>
            </a:r>
            <a:r>
              <a:rPr lang="en-US" sz="2000" dirty="0"/>
              <a:t>are the most important to monitor, how </a:t>
            </a:r>
            <a:r>
              <a:rPr lang="en-US" sz="2000" dirty="0" smtClean="0"/>
              <a:t>these should </a:t>
            </a:r>
            <a:r>
              <a:rPr lang="en-US" sz="2000" dirty="0"/>
              <a:t>be monitored, and whether monitoring these </a:t>
            </a:r>
            <a:r>
              <a:rPr lang="en-US" sz="2000" dirty="0" smtClean="0"/>
              <a:t>processes is </a:t>
            </a:r>
            <a:r>
              <a:rPr lang="en-US" sz="2000" dirty="0"/>
              <a:t>cost-effective and impacts </a:t>
            </a:r>
            <a:r>
              <a:rPr lang="en-US" sz="2000" dirty="0" smtClean="0"/>
              <a:t>outcome</a:t>
            </a:r>
            <a:endParaRPr lang="en-US" sz="2000" dirty="0"/>
          </a:p>
          <a:p>
            <a:r>
              <a:rPr lang="en-US" sz="2000" dirty="0"/>
              <a:t>The use </a:t>
            </a:r>
            <a:r>
              <a:rPr lang="en-US" sz="2000" dirty="0" smtClean="0"/>
              <a:t>of monitoring modalities </a:t>
            </a:r>
            <a:r>
              <a:rPr lang="en-US" sz="2000" dirty="0"/>
              <a:t>has become routine despite limited level </a:t>
            </a:r>
            <a:r>
              <a:rPr lang="en-US" sz="2000" dirty="0" smtClean="0"/>
              <a:t>I evidence </a:t>
            </a:r>
            <a:r>
              <a:rPr lang="en-US" sz="2000" dirty="0"/>
              <a:t>to support their </a:t>
            </a:r>
            <a:r>
              <a:rPr lang="en-US" sz="2000" dirty="0" smtClean="0"/>
              <a:t>use</a:t>
            </a:r>
          </a:p>
          <a:p>
            <a:r>
              <a:rPr lang="en-US" sz="2000" dirty="0" smtClean="0"/>
              <a:t>It </a:t>
            </a:r>
            <a:r>
              <a:rPr lang="en-US" sz="2000" dirty="0"/>
              <a:t>is difficult to </a:t>
            </a:r>
            <a:r>
              <a:rPr lang="en-US" sz="2000" dirty="0" smtClean="0"/>
              <a:t>demonstrate that </a:t>
            </a:r>
            <a:r>
              <a:rPr lang="en-US" sz="2000" dirty="0"/>
              <a:t>any single monitor or combination of monitors has </a:t>
            </a:r>
            <a:r>
              <a:rPr lang="en-US" sz="2000" dirty="0" smtClean="0"/>
              <a:t>a positive </a:t>
            </a:r>
            <a:r>
              <a:rPr lang="en-US" sz="2000" dirty="0"/>
              <a:t>effect on outcome, since outcome is influenced </a:t>
            </a:r>
            <a:r>
              <a:rPr lang="en-US" sz="2000" dirty="0" smtClean="0"/>
              <a:t>by the </a:t>
            </a:r>
            <a:r>
              <a:rPr lang="en-US" sz="2000" dirty="0"/>
              <a:t>therapeutic plan driven by monitoring, not by </a:t>
            </a:r>
            <a:r>
              <a:rPr lang="en-US" sz="2000" dirty="0" smtClean="0"/>
              <a:t>monitoring itself</a:t>
            </a:r>
          </a:p>
          <a:p>
            <a:r>
              <a:rPr lang="en-US" sz="2000" dirty="0"/>
              <a:t>S</a:t>
            </a:r>
            <a:r>
              <a:rPr lang="en-US" sz="2000" dirty="0" smtClean="0"/>
              <a:t>mall</a:t>
            </a:r>
            <a:r>
              <a:rPr lang="en-US" sz="2000" dirty="0"/>
              <a:t>, randomized studies that </a:t>
            </a:r>
            <a:r>
              <a:rPr lang="en-US" sz="2000" dirty="0" smtClean="0"/>
              <a:t>focus on </a:t>
            </a:r>
            <a:r>
              <a:rPr lang="en-US" sz="2000" dirty="0"/>
              <a:t>intermediate outcomes or biomarker outcomes seem </a:t>
            </a:r>
            <a:r>
              <a:rPr lang="en-US" sz="2000" dirty="0" smtClean="0"/>
              <a:t>to be </a:t>
            </a:r>
            <a:r>
              <a:rPr lang="en-US" sz="2000" dirty="0"/>
              <a:t>a reasonable </a:t>
            </a:r>
            <a:r>
              <a:rPr lang="en-US" sz="2000" dirty="0" smtClean="0"/>
              <a:t>approach </a:t>
            </a:r>
            <a:r>
              <a:rPr lang="en-US" sz="2000" dirty="0"/>
              <a:t>although careful </a:t>
            </a:r>
            <a:r>
              <a:rPr lang="en-US" sz="2000" dirty="0" smtClean="0"/>
              <a:t>observational studies </a:t>
            </a:r>
            <a:r>
              <a:rPr lang="en-US" sz="2000" dirty="0"/>
              <a:t>can also help advance understanding </a:t>
            </a:r>
            <a:r>
              <a:rPr lang="en-US" sz="2000" dirty="0" smtClean="0"/>
              <a:t>of physiology</a:t>
            </a:r>
            <a:endParaRPr lang="en-US" sz="2000" dirty="0"/>
          </a:p>
        </p:txBody>
      </p:sp>
      <p:cxnSp>
        <p:nvCxnSpPr>
          <p:cNvPr id="7" name="Straight Connector 6"/>
          <p:cNvCxnSpPr/>
          <p:nvPr/>
        </p:nvCxnSpPr>
        <p:spPr>
          <a:xfrm>
            <a:off x="928643" y="3581400"/>
            <a:ext cx="3962400"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928643" y="3200400"/>
            <a:ext cx="7605757" cy="7620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494100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4"/>
          <p:cNvSpPr>
            <a:spLocks noGrp="1"/>
          </p:cNvSpPr>
          <p:nvPr>
            <p:ph type="title"/>
          </p:nvPr>
        </p:nvSpPr>
        <p:spPr>
          <a:xfrm>
            <a:off x="609600" y="228600"/>
            <a:ext cx="8229600" cy="1143000"/>
          </a:xfrm>
        </p:spPr>
        <p:txBody>
          <a:bodyPr>
            <a:normAutofit fontScale="90000"/>
          </a:bodyPr>
          <a:lstStyle/>
          <a:p>
            <a:r>
              <a:rPr lang="en-US" altLang="en-US" sz="2400" dirty="0" smtClean="0">
                <a:cs typeface="Arial" charset="0"/>
              </a:rPr>
              <a:t>Consensus Summary Statement of the International</a:t>
            </a:r>
            <a:br>
              <a:rPr lang="en-US" altLang="en-US" sz="2400" dirty="0" smtClean="0">
                <a:cs typeface="Arial" charset="0"/>
              </a:rPr>
            </a:br>
            <a:r>
              <a:rPr lang="en-US" altLang="en-US" sz="2400" dirty="0" smtClean="0">
                <a:cs typeface="Arial" charset="0"/>
              </a:rPr>
              <a:t>Multidisciplinary Consensus Conference on Multimodality</a:t>
            </a:r>
            <a:br>
              <a:rPr lang="en-US" altLang="en-US" sz="2400" dirty="0" smtClean="0">
                <a:cs typeface="Arial" charset="0"/>
              </a:rPr>
            </a:br>
            <a:r>
              <a:rPr lang="en-US" altLang="en-US" sz="2400" dirty="0" smtClean="0">
                <a:cs typeface="Arial" charset="0"/>
              </a:rPr>
              <a:t>Monitoring in Neurocritical Care</a:t>
            </a:r>
            <a:r>
              <a:rPr lang="en-US" altLang="en-US" sz="2000" b="0" dirty="0" smtClean="0">
                <a:cs typeface="Arial" charset="0"/>
              </a:rPr>
              <a:t/>
            </a:r>
            <a:br>
              <a:rPr lang="en-US" altLang="en-US" sz="2000" b="0" dirty="0" smtClean="0">
                <a:cs typeface="Arial" charset="0"/>
              </a:rPr>
            </a:br>
            <a:r>
              <a:rPr lang="en-US" altLang="en-US" sz="2000" b="0" dirty="0" smtClean="0">
                <a:cs typeface="Arial" charset="0"/>
              </a:rPr>
              <a:t>				</a:t>
            </a:r>
            <a:r>
              <a:rPr lang="en-US" altLang="en-US" sz="2000" b="0" i="1" dirty="0" smtClean="0">
                <a:cs typeface="Arial" charset="0"/>
              </a:rPr>
              <a:t>Le Roux P et al, Neurocritical Care, 2014</a:t>
            </a:r>
            <a:endParaRPr lang="en-US" altLang="en-US" sz="2000" i="1" dirty="0" smtClean="0">
              <a:cs typeface="Arial" charset="0"/>
            </a:endParaRPr>
          </a:p>
        </p:txBody>
      </p:sp>
      <p:sp>
        <p:nvSpPr>
          <p:cNvPr id="11267" name="Content Placeholder 5"/>
          <p:cNvSpPr>
            <a:spLocks noGrp="1"/>
          </p:cNvSpPr>
          <p:nvPr>
            <p:ph idx="1"/>
          </p:nvPr>
        </p:nvSpPr>
        <p:spPr/>
        <p:txBody>
          <a:bodyPr>
            <a:normAutofit fontScale="92500"/>
          </a:bodyPr>
          <a:lstStyle/>
          <a:p>
            <a:pPr algn="ctr"/>
            <a:r>
              <a:rPr lang="en-US" altLang="en-US" sz="2800" b="1" i="1" u="sng" dirty="0" smtClean="0">
                <a:solidFill>
                  <a:srgbClr val="FF0000"/>
                </a:solidFill>
                <a:cs typeface="Arial" charset="0"/>
              </a:rPr>
              <a:t>ESSENTIAL REMARK:</a:t>
            </a:r>
            <a:br>
              <a:rPr lang="en-US" altLang="en-US" sz="2800" b="1" i="1" u="sng" dirty="0" smtClean="0">
                <a:solidFill>
                  <a:srgbClr val="FF0000"/>
                </a:solidFill>
                <a:cs typeface="Arial" charset="0"/>
              </a:rPr>
            </a:br>
            <a:r>
              <a:rPr lang="en-US" altLang="en-US" sz="2800" b="1" i="1" u="sng" dirty="0" smtClean="0">
                <a:solidFill>
                  <a:srgbClr val="FF0000"/>
                </a:solidFill>
                <a:cs typeface="Arial" charset="0"/>
              </a:rPr>
              <a:t/>
            </a:r>
            <a:br>
              <a:rPr lang="en-US" altLang="en-US" sz="2800" b="1" i="1" u="sng" dirty="0" smtClean="0">
                <a:solidFill>
                  <a:srgbClr val="FF0000"/>
                </a:solidFill>
                <a:cs typeface="Arial" charset="0"/>
              </a:rPr>
            </a:br>
            <a:r>
              <a:rPr lang="en-US" altLang="en-US" sz="2800" b="1" i="1" u="sng" dirty="0" smtClean="0">
                <a:solidFill>
                  <a:srgbClr val="FF0000"/>
                </a:solidFill>
                <a:cs typeface="Arial" charset="0"/>
              </a:rPr>
              <a:t>No one of currently used monitoring methods in  NCCU or SICU was shown improved outcomes in double-blinded prospective trial</a:t>
            </a:r>
            <a:r>
              <a:rPr lang="en-US" altLang="en-US" sz="2800" b="1" dirty="0" smtClean="0">
                <a:solidFill>
                  <a:srgbClr val="FF0000"/>
                </a:solidFill>
                <a:cs typeface="Arial" charset="0"/>
              </a:rPr>
              <a:t>s</a:t>
            </a:r>
            <a:r>
              <a:rPr lang="en-US" altLang="en-US" sz="2000" dirty="0" smtClean="0">
                <a:cs typeface="Arial" charset="0"/>
              </a:rPr>
              <a:t/>
            </a:r>
            <a:br>
              <a:rPr lang="en-US" altLang="en-US" sz="2000" dirty="0" smtClean="0">
                <a:cs typeface="Arial" charset="0"/>
              </a:rPr>
            </a:br>
            <a:endParaRPr lang="en-US" altLang="en-US" sz="2800" dirty="0" smtClean="0">
              <a:cs typeface="Arial" charset="0"/>
            </a:endParaRPr>
          </a:p>
          <a:p>
            <a:r>
              <a:rPr lang="en-US" altLang="en-US" sz="2800" dirty="0" smtClean="0">
                <a:cs typeface="Arial" charset="0"/>
              </a:rPr>
              <a:t>However, multimodality monitoring including clinical and laboratory evaluation, imaging, and continuous physiologic data is an important feature of neurocritical care</a:t>
            </a:r>
            <a:r>
              <a:rPr lang="en-US" altLang="en-US" sz="2000" dirty="0" smtClean="0">
                <a:cs typeface="Arial" charset="0"/>
              </a:rPr>
              <a:t/>
            </a:r>
            <a:br>
              <a:rPr lang="en-US" altLang="en-US" sz="2000" dirty="0" smtClean="0">
                <a:cs typeface="Arial" charset="0"/>
              </a:rPr>
            </a:br>
            <a:endParaRPr lang="en-US" altLang="en-US" sz="2000" dirty="0" smtClean="0">
              <a:cs typeface="Arial" charset="0"/>
            </a:endParaRPr>
          </a:p>
        </p:txBody>
      </p:sp>
    </p:spTree>
    <p:extLst>
      <p:ext uri="{BB962C8B-B14F-4D97-AF65-F5344CB8AC3E}">
        <p14:creationId xmlns:p14="http://schemas.microsoft.com/office/powerpoint/2010/main" xmlns="" val="38917285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en-US" dirty="0"/>
              <a:t>Specific TCD Applications for </a:t>
            </a:r>
            <a:r>
              <a:rPr lang="en-US" dirty="0" smtClean="0"/>
              <a:t>Neuro-Critical </a:t>
            </a:r>
            <a:r>
              <a:rPr lang="en-US" dirty="0"/>
              <a:t>Care </a:t>
            </a:r>
            <a:br>
              <a:rPr lang="en-US" dirty="0"/>
            </a:br>
            <a:endParaRPr lang="en-US" dirty="0"/>
          </a:p>
        </p:txBody>
      </p:sp>
      <p:sp>
        <p:nvSpPr>
          <p:cNvPr id="3" name="Content Placeholder 2"/>
          <p:cNvSpPr>
            <a:spLocks noGrp="1"/>
          </p:cNvSpPr>
          <p:nvPr>
            <p:ph sz="half" idx="1"/>
          </p:nvPr>
        </p:nvSpPr>
        <p:spPr>
          <a:xfrm>
            <a:off x="228600" y="1600200"/>
            <a:ext cx="4267200" cy="4525963"/>
          </a:xfrm>
        </p:spPr>
        <p:txBody>
          <a:bodyPr>
            <a:noAutofit/>
          </a:bodyPr>
          <a:lstStyle/>
          <a:p>
            <a:r>
              <a:rPr lang="en-US" sz="2200" dirty="0" smtClean="0"/>
              <a:t>Vasospasm diagnosis, monitoring </a:t>
            </a:r>
            <a:r>
              <a:rPr lang="en-US" sz="2200" dirty="0"/>
              <a:t>and treatment effect evaluation after </a:t>
            </a:r>
            <a:r>
              <a:rPr lang="en-US" sz="2200" dirty="0" smtClean="0"/>
              <a:t>SAH, TBI, </a:t>
            </a:r>
            <a:r>
              <a:rPr lang="en-US" sz="2200" dirty="0"/>
              <a:t>intracranial hemorrhage, tumor </a:t>
            </a:r>
            <a:r>
              <a:rPr lang="en-US" sz="2200" dirty="0" smtClean="0"/>
              <a:t>resection, etc. </a:t>
            </a:r>
            <a:endParaRPr lang="en-US" sz="2200" dirty="0"/>
          </a:p>
          <a:p>
            <a:r>
              <a:rPr lang="en-US" sz="2200" dirty="0" smtClean="0"/>
              <a:t>Acute stroke diagnosis, monitoring </a:t>
            </a:r>
            <a:r>
              <a:rPr lang="en-US" sz="2200" dirty="0"/>
              <a:t>and treatment effect evaluation </a:t>
            </a:r>
          </a:p>
          <a:p>
            <a:r>
              <a:rPr lang="en-US" sz="2200" dirty="0" smtClean="0"/>
              <a:t>PFO </a:t>
            </a:r>
            <a:r>
              <a:rPr lang="en-US" sz="2200" dirty="0"/>
              <a:t>screening for cryptogenic stroke and risk </a:t>
            </a:r>
            <a:r>
              <a:rPr lang="en-US" sz="2200" dirty="0" smtClean="0"/>
              <a:t>assessment</a:t>
            </a:r>
          </a:p>
          <a:p>
            <a:r>
              <a:rPr lang="en-US" sz="2200" dirty="0"/>
              <a:t>Emboli and Fat emboli monitoring </a:t>
            </a:r>
          </a:p>
          <a:p>
            <a:pPr marL="0" indent="0">
              <a:buNone/>
            </a:pPr>
            <a:r>
              <a:rPr lang="en-US" sz="2200" dirty="0" smtClean="0"/>
              <a:t> </a:t>
            </a:r>
            <a:endParaRPr lang="en-US" sz="2200" dirty="0"/>
          </a:p>
          <a:p>
            <a:endParaRPr lang="en-US" sz="2200" dirty="0"/>
          </a:p>
        </p:txBody>
      </p:sp>
      <p:sp>
        <p:nvSpPr>
          <p:cNvPr id="5" name="Content Placeholder 4"/>
          <p:cNvSpPr>
            <a:spLocks noGrp="1"/>
          </p:cNvSpPr>
          <p:nvPr>
            <p:ph sz="half" idx="2"/>
          </p:nvPr>
        </p:nvSpPr>
        <p:spPr>
          <a:xfrm>
            <a:off x="4648200" y="1600200"/>
            <a:ext cx="4191000" cy="4525963"/>
          </a:xfrm>
        </p:spPr>
        <p:txBody>
          <a:bodyPr>
            <a:noAutofit/>
          </a:bodyPr>
          <a:lstStyle/>
          <a:p>
            <a:r>
              <a:rPr lang="en-US" sz="2200" dirty="0" smtClean="0"/>
              <a:t>CEA/CAS </a:t>
            </a:r>
            <a:r>
              <a:rPr lang="en-US" sz="2200" dirty="0"/>
              <a:t>effect evaluation </a:t>
            </a:r>
          </a:p>
          <a:p>
            <a:r>
              <a:rPr lang="en-US" sz="2200" dirty="0" smtClean="0"/>
              <a:t>Neuroradiology </a:t>
            </a:r>
            <a:r>
              <a:rPr lang="en-US" sz="2200" dirty="0"/>
              <a:t>test-occlusion (pre, during and post) </a:t>
            </a:r>
          </a:p>
          <a:p>
            <a:r>
              <a:rPr lang="en-US" sz="2200" dirty="0" smtClean="0"/>
              <a:t>Neuroradiology </a:t>
            </a:r>
            <a:r>
              <a:rPr lang="en-US" sz="2200" dirty="0"/>
              <a:t>stenting (pre, during and post) </a:t>
            </a:r>
          </a:p>
          <a:p>
            <a:r>
              <a:rPr lang="en-US" sz="2200" dirty="0" smtClean="0"/>
              <a:t>Pre- </a:t>
            </a:r>
            <a:r>
              <a:rPr lang="en-US" sz="2200" dirty="0"/>
              <a:t>and </a:t>
            </a:r>
            <a:r>
              <a:rPr lang="en-US" sz="2200" dirty="0" smtClean="0"/>
              <a:t>post-treatment </a:t>
            </a:r>
            <a:r>
              <a:rPr lang="en-US" sz="2200" dirty="0"/>
              <a:t>AVM evaluation </a:t>
            </a:r>
          </a:p>
          <a:p>
            <a:r>
              <a:rPr lang="en-US" sz="2200" dirty="0" smtClean="0"/>
              <a:t>Septic </a:t>
            </a:r>
            <a:r>
              <a:rPr lang="en-US" sz="2200" dirty="0"/>
              <a:t>patients evaluation </a:t>
            </a:r>
          </a:p>
          <a:p>
            <a:r>
              <a:rPr lang="en-US" sz="2200" dirty="0" smtClean="0"/>
              <a:t>Diagnosis </a:t>
            </a:r>
            <a:r>
              <a:rPr lang="en-US" sz="2200" dirty="0"/>
              <a:t>and monitoring of intracranial </a:t>
            </a:r>
            <a:r>
              <a:rPr lang="en-US" sz="2200" dirty="0" smtClean="0"/>
              <a:t>hypertension</a:t>
            </a:r>
          </a:p>
          <a:p>
            <a:r>
              <a:rPr lang="en-US" sz="2200" dirty="0" smtClean="0"/>
              <a:t>Total cerebral circulation cessation/brain death clinical diagnosis confirmation</a:t>
            </a:r>
            <a:endParaRPr lang="en-US" sz="2200" dirty="0"/>
          </a:p>
          <a:p>
            <a:endParaRPr lang="en-US" sz="2200" dirty="0"/>
          </a:p>
        </p:txBody>
      </p:sp>
    </p:spTree>
    <p:extLst>
      <p:ext uri="{BB962C8B-B14F-4D97-AF65-F5344CB8AC3E}">
        <p14:creationId xmlns:p14="http://schemas.microsoft.com/office/powerpoint/2010/main" xmlns="" val="1025559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noAutofit/>
          </a:bodyPr>
          <a:lstStyle/>
          <a:p>
            <a:pPr eaLnBrk="1" hangingPunct="1">
              <a:defRPr/>
            </a:pPr>
            <a:r>
              <a:rPr lang="en-US" b="1" dirty="0" smtClean="0">
                <a:solidFill>
                  <a:srgbClr val="FF0000"/>
                </a:solidFill>
                <a:cs typeface="Arial" charset="0"/>
              </a:rPr>
              <a:t>Role of TCD:</a:t>
            </a:r>
            <a:r>
              <a:rPr lang="en-US" dirty="0" smtClean="0">
                <a:cs typeface="Arial" charset="0"/>
              </a:rPr>
              <a:t> Post SAH vasospasm</a:t>
            </a:r>
            <a:br>
              <a:rPr lang="en-US" dirty="0" smtClean="0">
                <a:cs typeface="Arial" charset="0"/>
              </a:rPr>
            </a:br>
            <a:endParaRPr lang="en-US" dirty="0" smtClean="0">
              <a:cs typeface="Arial" charset="0"/>
            </a:endParaRPr>
          </a:p>
        </p:txBody>
      </p:sp>
      <p:sp>
        <p:nvSpPr>
          <p:cNvPr id="219139" name="Rectangle 3"/>
          <p:cNvSpPr>
            <a:spLocks noGrp="1" noChangeArrowheads="1"/>
          </p:cNvSpPr>
          <p:nvPr>
            <p:ph idx="1"/>
          </p:nvPr>
        </p:nvSpPr>
        <p:spPr>
          <a:xfrm>
            <a:off x="381000" y="1752600"/>
            <a:ext cx="8397875" cy="4114800"/>
          </a:xfrm>
        </p:spPr>
        <p:txBody>
          <a:bodyPr>
            <a:normAutofit fontScale="92500" lnSpcReduction="10000"/>
          </a:bodyPr>
          <a:lstStyle/>
          <a:p>
            <a:pPr eaLnBrk="1" hangingPunct="1"/>
            <a:r>
              <a:rPr lang="en-US" altLang="en-US" sz="3000" smtClean="0">
                <a:cs typeface="Arial" pitchFamily="34" charset="0"/>
              </a:rPr>
              <a:t>It is useful to perform TCD test on admission (or ASAP after surgery) and perform daily TCD studies when patient is in the ICU</a:t>
            </a:r>
          </a:p>
          <a:p>
            <a:pPr eaLnBrk="1" hangingPunct="1"/>
            <a:r>
              <a:rPr lang="en-US" altLang="en-US" sz="3000" smtClean="0">
                <a:cs typeface="Arial" pitchFamily="34" charset="0"/>
              </a:rPr>
              <a:t>The frequency with  which TCD should be performed may be guided by patient clinical presentation, knowledge of risk factors for vasospasm, early clinical course</a:t>
            </a:r>
          </a:p>
          <a:p>
            <a:pPr eaLnBrk="1" hangingPunct="1"/>
            <a:r>
              <a:rPr lang="en-US" altLang="en-US" sz="3000" smtClean="0">
                <a:cs typeface="Arial" pitchFamily="34" charset="0"/>
              </a:rPr>
              <a:t>TCD studies should be performed after endovascular treatment to identify patients with recurrent vasospasm</a:t>
            </a:r>
          </a:p>
          <a:p>
            <a:pPr eaLnBrk="1" hangingPunct="1"/>
            <a:endParaRPr lang="en-US" altLang="en-US" smtClean="0">
              <a:cs typeface="Arial" pitchFamily="34" charset="0"/>
            </a:endParaRPr>
          </a:p>
        </p:txBody>
      </p:sp>
      <p:sp>
        <p:nvSpPr>
          <p:cNvPr id="219140" name="Rectangle 4"/>
          <p:cNvSpPr>
            <a:spLocks noChangeArrowheads="1"/>
          </p:cNvSpPr>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endParaRPr lang="en-US" altLang="en-US" sz="4400">
              <a:solidFill>
                <a:srgbClr val="FFFF00"/>
              </a:solidFill>
            </a:endParaRPr>
          </a:p>
        </p:txBody>
      </p:sp>
      <p:sp>
        <p:nvSpPr>
          <p:cNvPr id="83973" name="Rectangle 5"/>
          <p:cNvSpPr>
            <a:spLocks noChangeArrowheads="1"/>
          </p:cNvSpPr>
          <p:nvPr/>
        </p:nvSpPr>
        <p:spPr bwMode="auto">
          <a:xfrm>
            <a:off x="457200" y="1600200"/>
            <a:ext cx="8229600" cy="457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20000"/>
              </a:spcBef>
              <a:buFontTx/>
              <a:buChar char="•"/>
            </a:pPr>
            <a:endParaRPr lang="en-US" altLang="en-US" sz="2800"/>
          </a:p>
        </p:txBody>
      </p:sp>
    </p:spTree>
    <p:extLst>
      <p:ext uri="{BB962C8B-B14F-4D97-AF65-F5344CB8AC3E}">
        <p14:creationId xmlns:p14="http://schemas.microsoft.com/office/powerpoint/2010/main" xmlns="" val="13941430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8397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5" name="Rectangle 3"/>
          <p:cNvSpPr>
            <a:spLocks noGrp="1" noChangeArrowheads="1"/>
          </p:cNvSpPr>
          <p:nvPr>
            <p:ph idx="1"/>
          </p:nvPr>
        </p:nvSpPr>
        <p:spPr/>
        <p:txBody>
          <a:bodyPr>
            <a:normAutofit/>
          </a:bodyPr>
          <a:lstStyle/>
          <a:p>
            <a:pPr eaLnBrk="1" hangingPunct="1">
              <a:lnSpc>
                <a:spcPct val="90000"/>
              </a:lnSpc>
            </a:pPr>
            <a:r>
              <a:rPr lang="en-US" altLang="en-US" sz="3000" dirty="0" smtClean="0">
                <a:cs typeface="Arial" pitchFamily="34" charset="0"/>
              </a:rPr>
              <a:t>In symptomatic patients, elevated CBFV’s most likely represent significant vessel narrowing and may obviate the need for cerebral angiography</a:t>
            </a:r>
          </a:p>
          <a:p>
            <a:pPr eaLnBrk="1" hangingPunct="1">
              <a:lnSpc>
                <a:spcPct val="90000"/>
              </a:lnSpc>
            </a:pPr>
            <a:r>
              <a:rPr lang="en-US" altLang="en-US" sz="3000" dirty="0" smtClean="0">
                <a:cs typeface="Arial" pitchFamily="34" charset="0"/>
              </a:rPr>
              <a:t>Asymptomatic patients w/o elevated CBFV’s probably can avoid additional angiography. However, we need to consider patient’s age because elderly patient’s could develop vasospasm in normal or slightly abnormal CBFV’s range</a:t>
            </a:r>
          </a:p>
          <a:p>
            <a:pPr eaLnBrk="1" hangingPunct="1"/>
            <a:endParaRPr lang="en-US" altLang="en-US" dirty="0" smtClean="0">
              <a:cs typeface="Arial" pitchFamily="34" charset="0"/>
            </a:endParaRPr>
          </a:p>
        </p:txBody>
      </p:sp>
      <p:sp>
        <p:nvSpPr>
          <p:cNvPr id="218116" name="Rectangle 4"/>
          <p:cNvSpPr>
            <a:spLocks noChangeArrowheads="1"/>
          </p:cNvSpPr>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endParaRPr lang="en-US" altLang="en-US" sz="4400">
              <a:solidFill>
                <a:srgbClr val="0000FF"/>
              </a:solidFill>
            </a:endParaRPr>
          </a:p>
        </p:txBody>
      </p:sp>
      <p:sp>
        <p:nvSpPr>
          <p:cNvPr id="82949" name="Rectangle 5"/>
          <p:cNvSpPr>
            <a:spLocks noChangeArrowheads="1"/>
          </p:cNvSpPr>
          <p:nvPr/>
        </p:nvSpPr>
        <p:spPr bwMode="auto">
          <a:xfrm>
            <a:off x="0" y="1600200"/>
            <a:ext cx="8229600" cy="457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lnSpc>
                <a:spcPct val="90000"/>
              </a:lnSpc>
              <a:spcBef>
                <a:spcPct val="20000"/>
              </a:spcBef>
              <a:buFontTx/>
              <a:buChar char="•"/>
            </a:pPr>
            <a:endParaRPr lang="en-US" altLang="en-US" sz="2800"/>
          </a:p>
        </p:txBody>
      </p:sp>
      <p:sp>
        <p:nvSpPr>
          <p:cNvPr id="7" name="Rectangle 2"/>
          <p:cNvSpPr>
            <a:spLocks noGrp="1" noChangeArrowheads="1"/>
          </p:cNvSpPr>
          <p:nvPr>
            <p:ph type="title"/>
          </p:nvPr>
        </p:nvSpPr>
        <p:spPr/>
        <p:txBody>
          <a:bodyPr>
            <a:noAutofit/>
          </a:bodyPr>
          <a:lstStyle/>
          <a:p>
            <a:pPr eaLnBrk="1" hangingPunct="1">
              <a:defRPr/>
            </a:pPr>
            <a:r>
              <a:rPr lang="en-US" b="1" dirty="0" smtClean="0">
                <a:solidFill>
                  <a:srgbClr val="FF0000"/>
                </a:solidFill>
                <a:cs typeface="Arial" charset="0"/>
              </a:rPr>
              <a:t>Role of TCD:</a:t>
            </a:r>
            <a:r>
              <a:rPr lang="en-US" dirty="0" smtClean="0">
                <a:cs typeface="Arial" charset="0"/>
              </a:rPr>
              <a:t> Post SAH vasospasm</a:t>
            </a:r>
            <a:br>
              <a:rPr lang="en-US" dirty="0" smtClean="0">
                <a:cs typeface="Arial" charset="0"/>
              </a:rPr>
            </a:br>
            <a:endParaRPr lang="en-US" dirty="0" smtClean="0">
              <a:cs typeface="Arial" charset="0"/>
            </a:endParaRPr>
          </a:p>
        </p:txBody>
      </p:sp>
    </p:spTree>
    <p:extLst>
      <p:ext uri="{BB962C8B-B14F-4D97-AF65-F5344CB8AC3E}">
        <p14:creationId xmlns:p14="http://schemas.microsoft.com/office/powerpoint/2010/main" xmlns="" val="15129031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8294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normAutofit fontScale="90000"/>
          </a:bodyPr>
          <a:lstStyle/>
          <a:p>
            <a:pPr eaLnBrk="1" hangingPunct="1">
              <a:defRPr/>
            </a:pPr>
            <a:r>
              <a:rPr lang="en-US" dirty="0" smtClean="0">
                <a:cs typeface="Arial" charset="0"/>
              </a:rPr>
              <a:t/>
            </a:r>
            <a:br>
              <a:rPr lang="en-US" dirty="0" smtClean="0">
                <a:cs typeface="Arial" charset="0"/>
              </a:rPr>
            </a:br>
            <a:endParaRPr lang="en-US" dirty="0" smtClean="0">
              <a:cs typeface="Arial" charset="0"/>
            </a:endParaRPr>
          </a:p>
        </p:txBody>
      </p:sp>
      <p:sp>
        <p:nvSpPr>
          <p:cNvPr id="220163" name="Rectangle 3"/>
          <p:cNvSpPr>
            <a:spLocks noGrp="1" noChangeArrowheads="1"/>
          </p:cNvSpPr>
          <p:nvPr>
            <p:ph idx="1"/>
          </p:nvPr>
        </p:nvSpPr>
        <p:spPr/>
        <p:txBody>
          <a:bodyPr/>
          <a:lstStyle/>
          <a:p>
            <a:pPr eaLnBrk="1" hangingPunct="1">
              <a:lnSpc>
                <a:spcPct val="90000"/>
              </a:lnSpc>
            </a:pPr>
            <a:r>
              <a:rPr lang="en-US" altLang="en-US" smtClean="0">
                <a:cs typeface="Arial" pitchFamily="34" charset="0"/>
              </a:rPr>
              <a:t>The presence and temporal profile of CBFV’s in all available vessels must be detected and serially monitored</a:t>
            </a:r>
          </a:p>
          <a:p>
            <a:pPr eaLnBrk="1" hangingPunct="1">
              <a:lnSpc>
                <a:spcPct val="90000"/>
              </a:lnSpc>
            </a:pPr>
            <a:r>
              <a:rPr lang="en-US" altLang="en-US" smtClean="0">
                <a:cs typeface="Arial" pitchFamily="34" charset="0"/>
              </a:rPr>
              <a:t>The pattern of CBFV’s elevation may indicate the need to follow patient carefully for evidence of deficits related to specific vascular territory</a:t>
            </a:r>
          </a:p>
          <a:p>
            <a:pPr eaLnBrk="1" hangingPunct="1">
              <a:lnSpc>
                <a:spcPct val="90000"/>
              </a:lnSpc>
            </a:pPr>
            <a:r>
              <a:rPr lang="en-US" altLang="en-US" smtClean="0">
                <a:cs typeface="Arial" pitchFamily="34" charset="0"/>
              </a:rPr>
              <a:t>Waveform appearance either regionally, or globally may be clinically significant</a:t>
            </a:r>
          </a:p>
          <a:p>
            <a:pPr eaLnBrk="1" hangingPunct="1"/>
            <a:endParaRPr lang="en-US" altLang="en-US" smtClean="0">
              <a:cs typeface="Arial" pitchFamily="34" charset="0"/>
            </a:endParaRPr>
          </a:p>
        </p:txBody>
      </p:sp>
      <p:sp>
        <p:nvSpPr>
          <p:cNvPr id="220164" name="Rectangle 4"/>
          <p:cNvSpPr>
            <a:spLocks noChangeArrowheads="1"/>
          </p:cNvSpPr>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endParaRPr lang="en-US" altLang="en-US" sz="4400">
              <a:solidFill>
                <a:srgbClr val="0000FF"/>
              </a:solidFill>
            </a:endParaRPr>
          </a:p>
        </p:txBody>
      </p:sp>
      <p:sp>
        <p:nvSpPr>
          <p:cNvPr id="84997" name="Rectangle 5"/>
          <p:cNvSpPr>
            <a:spLocks noChangeArrowheads="1"/>
          </p:cNvSpPr>
          <p:nvPr/>
        </p:nvSpPr>
        <p:spPr bwMode="auto">
          <a:xfrm>
            <a:off x="457200" y="1600200"/>
            <a:ext cx="8229600" cy="457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lnSpc>
                <a:spcPct val="90000"/>
              </a:lnSpc>
              <a:spcBef>
                <a:spcPct val="20000"/>
              </a:spcBef>
              <a:buFontTx/>
              <a:buChar char="•"/>
            </a:pPr>
            <a:endParaRPr lang="en-US" altLang="en-US" sz="3200"/>
          </a:p>
        </p:txBody>
      </p:sp>
      <p:sp>
        <p:nvSpPr>
          <p:cNvPr id="6" name="Rectangle 2"/>
          <p:cNvSpPr txBox="1">
            <a:spLocks noChangeArrowheads="1"/>
          </p:cNvSpPr>
          <p:nvPr/>
        </p:nvSpPr>
        <p:spPr>
          <a:xfrm>
            <a:off x="609600" y="427038"/>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600" b="1" kern="1200">
                <a:solidFill>
                  <a:srgbClr val="0000FF"/>
                </a:solidFill>
                <a:latin typeface="Arial" panose="020B0604020202020204" pitchFamily="34" charset="0"/>
                <a:ea typeface="+mj-ea"/>
                <a:cs typeface="Arial" panose="020B0604020202020204" pitchFamily="34" charset="0"/>
              </a:defRPr>
            </a:lvl1pPr>
          </a:lstStyle>
          <a:p>
            <a:pPr>
              <a:defRPr/>
            </a:pPr>
            <a:r>
              <a:rPr lang="en-US" smtClean="0">
                <a:solidFill>
                  <a:srgbClr val="FF0000"/>
                </a:solidFill>
                <a:cs typeface="Arial" charset="0"/>
              </a:rPr>
              <a:t>Role of TCD:</a:t>
            </a:r>
            <a:r>
              <a:rPr lang="en-US" smtClean="0">
                <a:cs typeface="Arial" charset="0"/>
              </a:rPr>
              <a:t> Post SAH vasospasm</a:t>
            </a:r>
            <a:br>
              <a:rPr lang="en-US" smtClean="0">
                <a:cs typeface="Arial" charset="0"/>
              </a:rPr>
            </a:br>
            <a:endParaRPr lang="en-US" dirty="0" smtClean="0">
              <a:cs typeface="Arial" charset="0"/>
            </a:endParaRPr>
          </a:p>
        </p:txBody>
      </p:sp>
    </p:spTree>
    <p:extLst>
      <p:ext uri="{BB962C8B-B14F-4D97-AF65-F5344CB8AC3E}">
        <p14:creationId xmlns:p14="http://schemas.microsoft.com/office/powerpoint/2010/main" xmlns="" val="36329060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8499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defRPr/>
            </a:pPr>
            <a:r>
              <a:rPr lang="en-US" dirty="0" smtClean="0"/>
              <a:t>Traumatic brain injury</a:t>
            </a:r>
            <a:endParaRPr lang="en-US" dirty="0"/>
          </a:p>
        </p:txBody>
      </p:sp>
      <p:sp>
        <p:nvSpPr>
          <p:cNvPr id="136195" name="Text Placeholder 4"/>
          <p:cNvSpPr>
            <a:spLocks noGrp="1"/>
          </p:cNvSpPr>
          <p:nvPr>
            <p:ph type="body" idx="1"/>
          </p:nvPr>
        </p:nvSpPr>
        <p:spPr/>
        <p:txBody>
          <a:bodyPr/>
          <a:lstStyle/>
          <a:p>
            <a:endParaRPr lang="en-US" altLang="en-US" smtClean="0"/>
          </a:p>
        </p:txBody>
      </p:sp>
    </p:spTree>
    <p:extLst>
      <p:ext uri="{BB962C8B-B14F-4D97-AF65-F5344CB8AC3E}">
        <p14:creationId xmlns:p14="http://schemas.microsoft.com/office/powerpoint/2010/main" xmlns="" val="29984008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altLang="en-US" smtClean="0">
                <a:cs typeface="Arial" charset="0"/>
              </a:rPr>
              <a:t>Traumatic Brain Injury (TBI) Scope</a:t>
            </a:r>
          </a:p>
        </p:txBody>
      </p:sp>
      <p:sp>
        <p:nvSpPr>
          <p:cNvPr id="720899" name="Rectangle 3"/>
          <p:cNvSpPr>
            <a:spLocks noGrp="1" noChangeArrowheads="1"/>
          </p:cNvSpPr>
          <p:nvPr>
            <p:ph sz="half" idx="1"/>
          </p:nvPr>
        </p:nvSpPr>
        <p:spPr/>
        <p:txBody>
          <a:bodyPr/>
          <a:lstStyle/>
          <a:p>
            <a:pPr eaLnBrk="1" hangingPunct="1"/>
            <a:r>
              <a:rPr lang="en-US" altLang="en-US" sz="2000" smtClean="0">
                <a:cs typeface="Arial" charset="0"/>
              </a:rPr>
              <a:t>Every 21 seconds, one person in the US sustains TBI</a:t>
            </a:r>
          </a:p>
          <a:p>
            <a:pPr eaLnBrk="1" hangingPunct="1"/>
            <a:r>
              <a:rPr lang="en-US" altLang="en-US" sz="2000" smtClean="0">
                <a:cs typeface="Arial" charset="0"/>
              </a:rPr>
              <a:t>An estimated 5.3 million Americans – little more than 2% of the US population – currently live with disabilities resulting from brain injury</a:t>
            </a:r>
          </a:p>
          <a:p>
            <a:pPr eaLnBrk="1" hangingPunct="1"/>
            <a:r>
              <a:rPr lang="en-US" altLang="en-US" sz="2000" smtClean="0">
                <a:cs typeface="Arial" charset="0"/>
              </a:rPr>
              <a:t>Each year, 80,000 Americans experience the onset of long-term disability following TBI</a:t>
            </a:r>
          </a:p>
        </p:txBody>
      </p:sp>
      <p:sp>
        <p:nvSpPr>
          <p:cNvPr id="6148" name="Content Placeholder 1"/>
          <p:cNvSpPr>
            <a:spLocks noGrp="1"/>
          </p:cNvSpPr>
          <p:nvPr>
            <p:ph sz="half" idx="2"/>
          </p:nvPr>
        </p:nvSpPr>
        <p:spPr/>
        <p:txBody>
          <a:bodyPr/>
          <a:lstStyle/>
          <a:p>
            <a:r>
              <a:rPr lang="en-US" altLang="en-US" sz="2000" b="1" smtClean="0"/>
              <a:t>Annual Costs of TBI in the USA: </a:t>
            </a:r>
            <a:r>
              <a:rPr lang="en-US" altLang="en-US" sz="2000" smtClean="0"/>
              <a:t>it is estimated that the cost of TBI weighs in at $48.3 billion annually</a:t>
            </a:r>
          </a:p>
          <a:p>
            <a:r>
              <a:rPr lang="en-US" altLang="en-US" sz="2000" smtClean="0"/>
              <a:t>US Center for Disease Control (CDC): </a:t>
            </a:r>
            <a:r>
              <a:rPr lang="en-US" altLang="en-US" sz="2000" b="1" smtClean="0">
                <a:hlinkClick r:id="rId2" tooltip="Acute Care"/>
              </a:rPr>
              <a:t>acute care</a:t>
            </a:r>
            <a:r>
              <a:rPr lang="en-US" altLang="en-US" sz="2000" smtClean="0"/>
              <a:t> and </a:t>
            </a:r>
            <a:r>
              <a:rPr lang="en-US" altLang="en-US" sz="2000" b="1" smtClean="0">
                <a:hlinkClick r:id="rId3" tooltip="Brain Injury Rehabilitation"/>
              </a:rPr>
              <a:t>rehabilitation of TBI patients</a:t>
            </a:r>
            <a:r>
              <a:rPr lang="en-US" altLang="en-US" sz="2000" smtClean="0"/>
              <a:t> in the USA costs about $9 billion to $10 billion per year</a:t>
            </a:r>
          </a:p>
          <a:p>
            <a:r>
              <a:rPr lang="en-US" altLang="en-US" sz="2000" b="1" smtClean="0"/>
              <a:t>Lifetime Cost of Brain Injury: </a:t>
            </a:r>
            <a:r>
              <a:rPr lang="en-US" altLang="en-US" sz="2000" smtClean="0"/>
              <a:t>it is estimated that the cost of caring for a survivor of severe TBI is between $600,000 and $1,875,000 over a lifetime</a:t>
            </a:r>
          </a:p>
          <a:p>
            <a:endParaRPr lang="en-US" altLang="en-US" sz="2000" smtClean="0"/>
          </a:p>
        </p:txBody>
      </p:sp>
    </p:spTree>
    <p:extLst>
      <p:ext uri="{BB962C8B-B14F-4D97-AF65-F5344CB8AC3E}">
        <p14:creationId xmlns:p14="http://schemas.microsoft.com/office/powerpoint/2010/main" xmlns="" val="6477930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208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208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2089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defRPr/>
            </a:pPr>
            <a:r>
              <a:rPr lang="en-US" dirty="0" err="1" smtClean="0"/>
              <a:t>Tbi</a:t>
            </a:r>
            <a:r>
              <a:rPr lang="en-US" dirty="0" smtClean="0"/>
              <a:t> </a:t>
            </a:r>
            <a:r>
              <a:rPr lang="en-US" dirty="0" err="1" smtClean="0"/>
              <a:t>pathophysiology</a:t>
            </a:r>
            <a:endParaRPr lang="en-US" dirty="0"/>
          </a:p>
        </p:txBody>
      </p:sp>
      <p:sp>
        <p:nvSpPr>
          <p:cNvPr id="5" name="Text Placeholder 4"/>
          <p:cNvSpPr>
            <a:spLocks noGrp="1"/>
          </p:cNvSpPr>
          <p:nvPr>
            <p:ph type="body" idx="1"/>
          </p:nvPr>
        </p:nvSpPr>
        <p:spPr/>
        <p:txBody>
          <a:bodyPr/>
          <a:lstStyle/>
          <a:p>
            <a:pPr>
              <a:buFont typeface="Arial" charset="0"/>
              <a:buNone/>
              <a:defRPr/>
            </a:pPr>
            <a:endParaRPr lang="en-US"/>
          </a:p>
        </p:txBody>
      </p:sp>
      <p:pic>
        <p:nvPicPr>
          <p:cNvPr id="15364" name="Picture 2"/>
          <p:cNvPicPr>
            <a:picLocks noGrp="1" noChangeAspect="1" noChangeArrowheads="1"/>
          </p:cNvPicPr>
          <p:nvPr>
            <p:ph idx="4294967295"/>
          </p:nvPr>
        </p:nvPicPr>
        <p:blipFill>
          <a:blip r:embed="rId2" cstate="print">
            <a:extLst>
              <a:ext uri="{28A0092B-C50C-407E-A947-70E740481C1C}">
                <a14:useLocalDpi xmlns:a14="http://schemas.microsoft.com/office/drawing/2010/main" xmlns="" val="0"/>
              </a:ext>
            </a:extLst>
          </a:blip>
          <a:srcRect/>
          <a:stretch>
            <a:fillRect/>
          </a:stretch>
        </p:blipFill>
        <p:spPr>
          <a:xfrm>
            <a:off x="0" y="3265488"/>
            <a:ext cx="165100" cy="1195387"/>
          </a:xfrm>
          <a:noFill/>
        </p:spPr>
      </p:pic>
    </p:spTree>
    <p:extLst>
      <p:ext uri="{BB962C8B-B14F-4D97-AF65-F5344CB8AC3E}">
        <p14:creationId xmlns:p14="http://schemas.microsoft.com/office/powerpoint/2010/main" xmlns="" val="4456730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8066" name="AutoShape 2"/>
          <p:cNvSpPr>
            <a:spLocks noChangeArrowheads="1"/>
          </p:cNvSpPr>
          <p:nvPr/>
        </p:nvSpPr>
        <p:spPr bwMode="auto">
          <a:xfrm flipH="1">
            <a:off x="6977063" y="4495800"/>
            <a:ext cx="650875" cy="1673225"/>
          </a:xfrm>
          <a:prstGeom prst="curvedRightArrow">
            <a:avLst>
              <a:gd name="adj1" fmla="val 51415"/>
              <a:gd name="adj2" fmla="val 102829"/>
              <a:gd name="adj3" fmla="val 33333"/>
            </a:avLst>
          </a:prstGeom>
          <a:solidFill>
            <a:srgbClr val="00FF00"/>
          </a:solidFill>
          <a:ln w="9525">
            <a:solidFill>
              <a:schemeClr val="tx1"/>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728067" name="AutoShape 3"/>
          <p:cNvSpPr>
            <a:spLocks noChangeArrowheads="1"/>
          </p:cNvSpPr>
          <p:nvPr/>
        </p:nvSpPr>
        <p:spPr bwMode="auto">
          <a:xfrm rot="10800000" flipV="1">
            <a:off x="6299200" y="2362200"/>
            <a:ext cx="652463" cy="1214438"/>
          </a:xfrm>
          <a:prstGeom prst="curvedRightArrow">
            <a:avLst>
              <a:gd name="adj1" fmla="val 37226"/>
              <a:gd name="adj2" fmla="val 74453"/>
              <a:gd name="adj3" fmla="val 33333"/>
            </a:avLst>
          </a:prstGeom>
          <a:solidFill>
            <a:srgbClr val="00FF00"/>
          </a:solidFill>
          <a:ln w="9525">
            <a:solidFill>
              <a:schemeClr val="tx1"/>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728068" name="Text Box 4"/>
          <p:cNvSpPr txBox="1">
            <a:spLocks noChangeArrowheads="1"/>
          </p:cNvSpPr>
          <p:nvPr/>
        </p:nvSpPr>
        <p:spPr bwMode="auto">
          <a:xfrm>
            <a:off x="3200400" y="1981200"/>
            <a:ext cx="2990850"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3200">
                <a:latin typeface="Times" pitchFamily="18" charset="0"/>
              </a:rPr>
              <a:t>Decrease in CBF</a:t>
            </a:r>
          </a:p>
        </p:txBody>
      </p:sp>
      <p:sp>
        <p:nvSpPr>
          <p:cNvPr id="143365" name="Text Box 5"/>
          <p:cNvSpPr txBox="1">
            <a:spLocks noChangeArrowheads="1"/>
          </p:cNvSpPr>
          <p:nvPr/>
        </p:nvSpPr>
        <p:spPr bwMode="auto">
          <a:xfrm>
            <a:off x="3860800" y="533400"/>
            <a:ext cx="1628775" cy="1570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altLang="en-US" sz="3200">
                <a:latin typeface="Times" pitchFamily="18" charset="0"/>
              </a:rPr>
              <a:t>BRAIN </a:t>
            </a:r>
          </a:p>
          <a:p>
            <a:pPr algn="ctr"/>
            <a:r>
              <a:rPr lang="en-US" altLang="en-US" sz="3200">
                <a:latin typeface="Times" pitchFamily="18" charset="0"/>
              </a:rPr>
              <a:t>EDEMA</a:t>
            </a:r>
          </a:p>
          <a:p>
            <a:endParaRPr lang="en-US" altLang="en-US" sz="3200">
              <a:latin typeface="Times" pitchFamily="18" charset="0"/>
            </a:endParaRPr>
          </a:p>
        </p:txBody>
      </p:sp>
      <p:sp>
        <p:nvSpPr>
          <p:cNvPr id="728070" name="AutoShape 6"/>
          <p:cNvSpPr>
            <a:spLocks noChangeArrowheads="1"/>
          </p:cNvSpPr>
          <p:nvPr/>
        </p:nvSpPr>
        <p:spPr bwMode="auto">
          <a:xfrm rot="5400000">
            <a:off x="4448969" y="1553369"/>
            <a:ext cx="338138" cy="4318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00"/>
          </a:solidFill>
          <a:ln w="9525">
            <a:solidFill>
              <a:schemeClr val="tx1"/>
            </a:solidFill>
            <a:miter lim="800000"/>
            <a:headEnd/>
            <a:tailEnd/>
          </a:ln>
        </p:spPr>
        <p:txBody>
          <a:bodyPr wrap="none" anchor="ctr"/>
          <a:lstStyle/>
          <a:p>
            <a:endParaRPr lang="en-US"/>
          </a:p>
        </p:txBody>
      </p:sp>
      <p:sp>
        <p:nvSpPr>
          <p:cNvPr id="728071" name="AutoShape 7"/>
          <p:cNvSpPr>
            <a:spLocks noChangeArrowheads="1"/>
          </p:cNvSpPr>
          <p:nvPr/>
        </p:nvSpPr>
        <p:spPr bwMode="auto">
          <a:xfrm rot="10800000">
            <a:off x="1828800" y="4495800"/>
            <a:ext cx="652463" cy="1719263"/>
          </a:xfrm>
          <a:prstGeom prst="curvedLeftArrow">
            <a:avLst>
              <a:gd name="adj1" fmla="val 52701"/>
              <a:gd name="adj2" fmla="val 105401"/>
              <a:gd name="adj3" fmla="val 33333"/>
            </a:avLst>
          </a:prstGeom>
          <a:solidFill>
            <a:srgbClr val="00FF00"/>
          </a:solidFill>
          <a:ln w="9525">
            <a:solidFill>
              <a:schemeClr val="tx1"/>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728072" name="AutoShape 8"/>
          <p:cNvSpPr>
            <a:spLocks noChangeArrowheads="1"/>
          </p:cNvSpPr>
          <p:nvPr/>
        </p:nvSpPr>
        <p:spPr bwMode="auto">
          <a:xfrm flipV="1">
            <a:off x="2303463" y="2438400"/>
            <a:ext cx="650875" cy="1214438"/>
          </a:xfrm>
          <a:prstGeom prst="curvedRightArrow">
            <a:avLst>
              <a:gd name="adj1" fmla="val 37317"/>
              <a:gd name="adj2" fmla="val 74634"/>
              <a:gd name="adj3" fmla="val 33333"/>
            </a:avLst>
          </a:prstGeom>
          <a:solidFill>
            <a:srgbClr val="00FF00"/>
          </a:solidFill>
          <a:ln w="9525">
            <a:solidFill>
              <a:schemeClr val="tx1"/>
            </a:solidFill>
            <a:miter lim="800000"/>
            <a:headEnd/>
            <a:tailEnd/>
          </a:ln>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
        <p:nvSpPr>
          <p:cNvPr id="728073" name="Text Box 9"/>
          <p:cNvSpPr txBox="1">
            <a:spLocks noChangeArrowheads="1"/>
          </p:cNvSpPr>
          <p:nvPr/>
        </p:nvSpPr>
        <p:spPr bwMode="auto">
          <a:xfrm>
            <a:off x="219075" y="2971800"/>
            <a:ext cx="8958263" cy="1570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3200">
              <a:solidFill>
                <a:schemeClr val="bg1"/>
              </a:solidFill>
              <a:latin typeface="Times" pitchFamily="18" charset="0"/>
            </a:endParaRPr>
          </a:p>
          <a:p>
            <a:r>
              <a:rPr lang="en-US" altLang="en-US" sz="3200">
                <a:solidFill>
                  <a:srgbClr val="FFFF00"/>
                </a:solidFill>
                <a:latin typeface="Times" pitchFamily="18" charset="0"/>
              </a:rPr>
              <a:t>    </a:t>
            </a:r>
            <a:r>
              <a:rPr lang="en-US" altLang="en-US" sz="3200">
                <a:latin typeface="Times" pitchFamily="18" charset="0"/>
              </a:rPr>
              <a:t>More Brain</a:t>
            </a:r>
            <a:r>
              <a:rPr lang="en-US" altLang="en-US" sz="3200">
                <a:solidFill>
                  <a:srgbClr val="FFFF00"/>
                </a:solidFill>
                <a:latin typeface="Times" pitchFamily="18" charset="0"/>
              </a:rPr>
              <a:t>	        </a:t>
            </a:r>
            <a:r>
              <a:rPr lang="en-US" altLang="en-US" sz="3200">
                <a:latin typeface="Times" pitchFamily="18" charset="0"/>
              </a:rPr>
              <a:t>Ischemic		Blood Vessels</a:t>
            </a:r>
          </a:p>
          <a:p>
            <a:r>
              <a:rPr lang="en-US" altLang="en-US" sz="3200">
                <a:latin typeface="Times" pitchFamily="18" charset="0"/>
              </a:rPr>
              <a:t>       Edema	       brain cells	</a:t>
            </a:r>
            <a:r>
              <a:rPr lang="en-US" altLang="en-US" sz="3200">
                <a:solidFill>
                  <a:srgbClr val="0000FF"/>
                </a:solidFill>
                <a:latin typeface="Times" pitchFamily="18" charset="0"/>
              </a:rPr>
              <a:t>	</a:t>
            </a:r>
            <a:r>
              <a:rPr lang="en-US" altLang="en-US" sz="3200">
                <a:solidFill>
                  <a:srgbClr val="FFFF00"/>
                </a:solidFill>
                <a:latin typeface="Times" pitchFamily="18" charset="0"/>
              </a:rPr>
              <a:t>      </a:t>
            </a:r>
            <a:r>
              <a:rPr lang="en-US" altLang="en-US" sz="3200">
                <a:latin typeface="Times" pitchFamily="18" charset="0"/>
              </a:rPr>
              <a:t>Dilate</a:t>
            </a:r>
          </a:p>
        </p:txBody>
      </p:sp>
      <p:sp>
        <p:nvSpPr>
          <p:cNvPr id="143370" name="Text Box 10"/>
          <p:cNvSpPr txBox="1">
            <a:spLocks noChangeArrowheads="1"/>
          </p:cNvSpPr>
          <p:nvPr/>
        </p:nvSpPr>
        <p:spPr bwMode="auto">
          <a:xfrm>
            <a:off x="4456113" y="2763838"/>
            <a:ext cx="184150"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US" altLang="en-US" sz="3200">
              <a:solidFill>
                <a:schemeClr val="bg1"/>
              </a:solidFill>
              <a:latin typeface="Times" pitchFamily="18" charset="0"/>
            </a:endParaRPr>
          </a:p>
        </p:txBody>
      </p:sp>
      <p:sp>
        <p:nvSpPr>
          <p:cNvPr id="728075" name="Text Box 11"/>
          <p:cNvSpPr txBox="1">
            <a:spLocks noChangeArrowheads="1"/>
          </p:cNvSpPr>
          <p:nvPr/>
        </p:nvSpPr>
        <p:spPr bwMode="auto">
          <a:xfrm>
            <a:off x="2743200" y="5791200"/>
            <a:ext cx="4132263"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4000">
                <a:latin typeface="Times" pitchFamily="18" charset="0"/>
              </a:rPr>
              <a:t>Increased        ICP</a:t>
            </a:r>
          </a:p>
        </p:txBody>
      </p:sp>
      <p:sp>
        <p:nvSpPr>
          <p:cNvPr id="728076" name="AutoShape 12"/>
          <p:cNvSpPr>
            <a:spLocks noChangeArrowheads="1"/>
          </p:cNvSpPr>
          <p:nvPr/>
        </p:nvSpPr>
        <p:spPr bwMode="auto">
          <a:xfrm rot="5400000">
            <a:off x="4368800" y="4584700"/>
            <a:ext cx="622300" cy="4318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00"/>
          </a:solidFill>
          <a:ln w="9525">
            <a:solidFill>
              <a:schemeClr val="tx1"/>
            </a:solidFill>
            <a:miter lim="800000"/>
            <a:headEnd/>
            <a:tailEnd/>
          </a:ln>
        </p:spPr>
        <p:txBody>
          <a:bodyPr wrap="none" anchor="ctr"/>
          <a:lstStyle/>
          <a:p>
            <a:endParaRPr lang="en-US"/>
          </a:p>
        </p:txBody>
      </p:sp>
      <p:sp>
        <p:nvSpPr>
          <p:cNvPr id="728077" name="AutoShape 13"/>
          <p:cNvSpPr>
            <a:spLocks noChangeArrowheads="1"/>
          </p:cNvSpPr>
          <p:nvPr/>
        </p:nvSpPr>
        <p:spPr bwMode="auto">
          <a:xfrm rot="5400000">
            <a:off x="4356100" y="2938463"/>
            <a:ext cx="520700" cy="4318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00"/>
          </a:solidFill>
          <a:ln w="9525">
            <a:solidFill>
              <a:schemeClr val="tx1"/>
            </a:solidFill>
            <a:miter lim="800000"/>
            <a:headEnd/>
            <a:tailEnd/>
          </a:ln>
        </p:spPr>
        <p:txBody>
          <a:bodyPr wrap="none" anchor="ctr"/>
          <a:lstStyle/>
          <a:p>
            <a:endParaRPr lang="en-US"/>
          </a:p>
        </p:txBody>
      </p:sp>
      <p:sp>
        <p:nvSpPr>
          <p:cNvPr id="728078" name="Text Box 14"/>
          <p:cNvSpPr txBox="1">
            <a:spLocks noChangeArrowheads="1"/>
          </p:cNvSpPr>
          <p:nvPr/>
        </p:nvSpPr>
        <p:spPr bwMode="auto">
          <a:xfrm>
            <a:off x="3657600" y="5181600"/>
            <a:ext cx="1973263"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altLang="en-US" sz="3200">
                <a:latin typeface="Times" pitchFamily="18" charset="0"/>
              </a:rPr>
              <a:t>Cell Injury</a:t>
            </a:r>
          </a:p>
        </p:txBody>
      </p:sp>
      <p:sp>
        <p:nvSpPr>
          <p:cNvPr id="143375" name="Oval 15"/>
          <p:cNvSpPr>
            <a:spLocks noChangeArrowheads="1"/>
          </p:cNvSpPr>
          <p:nvPr/>
        </p:nvSpPr>
        <p:spPr bwMode="auto">
          <a:xfrm>
            <a:off x="304800" y="100013"/>
            <a:ext cx="8262938" cy="6629400"/>
          </a:xfrm>
          <a:prstGeom prst="ellipse">
            <a:avLst/>
          </a:prstGeom>
          <a:noFill/>
          <a:ln w="57150" cap="rnd">
            <a:solidFill>
              <a:srgbClr val="00FF00"/>
            </a:solidFill>
            <a:prstDash val="sysDot"/>
            <a:round/>
            <a:headEnd/>
            <a:tailEnd/>
          </a:ln>
          <a:extLst>
            <a:ext uri="{909E8E84-426E-40DD-AFC4-6F175D3DCCD1}">
              <a14:hiddenFill xmlns:a14="http://schemas.microsoft.com/office/drawing/2010/main" xmlns="">
                <a:solidFill>
                  <a:srgbClr val="FFFFFF"/>
                </a:solidFill>
              </a14:hiddenFill>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en-US"/>
          </a:p>
        </p:txBody>
      </p:sp>
    </p:spTree>
    <p:extLst>
      <p:ext uri="{BB962C8B-B14F-4D97-AF65-F5344CB8AC3E}">
        <p14:creationId xmlns:p14="http://schemas.microsoft.com/office/powerpoint/2010/main" xmlns="" val="24123324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2807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4" fill="hold" nodeType="clickEffect">
                                  <p:stCondLst>
                                    <p:cond delay="0"/>
                                  </p:stCondLst>
                                  <p:childTnLst>
                                    <p:set>
                                      <p:cBhvr>
                                        <p:cTn id="10" dur="1" fill="hold">
                                          <p:stCondLst>
                                            <p:cond delay="0"/>
                                          </p:stCondLst>
                                        </p:cTn>
                                        <p:tgtEl>
                                          <p:spTgt spid="728068">
                                            <p:txEl>
                                              <p:pRg st="0" end="0"/>
                                            </p:txEl>
                                          </p:spTgt>
                                        </p:tgtEl>
                                        <p:attrNameLst>
                                          <p:attrName>style.visibility</p:attrName>
                                        </p:attrNameLst>
                                      </p:cBhvr>
                                      <p:to>
                                        <p:strVal val="visible"/>
                                      </p:to>
                                    </p:set>
                                    <p:anim calcmode="lin" valueType="num">
                                      <p:cBhvr additive="base">
                                        <p:cTn id="11" dur="500" fill="hold"/>
                                        <p:tgtEl>
                                          <p:spTgt spid="728068">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2806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28067"/>
                                        </p:tgtEl>
                                        <p:attrNameLst>
                                          <p:attrName>style.visibility</p:attrName>
                                        </p:attrNameLst>
                                      </p:cBhvr>
                                      <p:to>
                                        <p:strVal val="visible"/>
                                      </p:to>
                                    </p:set>
                                    <p:anim calcmode="lin" valueType="num">
                                      <p:cBhvr additive="base">
                                        <p:cTn id="17" dur="500" fill="hold"/>
                                        <p:tgtEl>
                                          <p:spTgt spid="728067"/>
                                        </p:tgtEl>
                                        <p:attrNameLst>
                                          <p:attrName>ppt_x</p:attrName>
                                        </p:attrNameLst>
                                      </p:cBhvr>
                                      <p:tavLst>
                                        <p:tav tm="0">
                                          <p:val>
                                            <p:strVal val="#ppt_x"/>
                                          </p:val>
                                        </p:tav>
                                        <p:tav tm="100000">
                                          <p:val>
                                            <p:strVal val="#ppt_x"/>
                                          </p:val>
                                        </p:tav>
                                      </p:tavLst>
                                    </p:anim>
                                    <p:anim calcmode="lin" valueType="num">
                                      <p:cBhvr additive="base">
                                        <p:cTn id="18" dur="500" fill="hold"/>
                                        <p:tgtEl>
                                          <p:spTgt spid="728067"/>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728073">
                                            <p:txEl>
                                              <p:pRg st="1" end="1"/>
                                            </p:txEl>
                                          </p:spTgt>
                                        </p:tgtEl>
                                        <p:attrNameLst>
                                          <p:attrName>style.visibility</p:attrName>
                                        </p:attrNameLst>
                                      </p:cBhvr>
                                      <p:to>
                                        <p:strVal val="visible"/>
                                      </p:to>
                                    </p:set>
                                    <p:anim calcmode="lin" valueType="num">
                                      <p:cBhvr additive="base">
                                        <p:cTn id="23" dur="500" fill="hold"/>
                                        <p:tgtEl>
                                          <p:spTgt spid="728073">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728073">
                                            <p:txEl>
                                              <p:pRg st="1" end="1"/>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728073">
                                            <p:txEl>
                                              <p:pRg st="2" end="2"/>
                                            </p:txEl>
                                          </p:spTgt>
                                        </p:tgtEl>
                                        <p:attrNameLst>
                                          <p:attrName>style.visibility</p:attrName>
                                        </p:attrNameLst>
                                      </p:cBhvr>
                                      <p:to>
                                        <p:strVal val="visible"/>
                                      </p:to>
                                    </p:set>
                                    <p:anim calcmode="lin" valueType="num">
                                      <p:cBhvr additive="base">
                                        <p:cTn id="27" dur="500" fill="hold"/>
                                        <p:tgtEl>
                                          <p:spTgt spid="728073">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72807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728066"/>
                                        </p:tgtEl>
                                        <p:attrNameLst>
                                          <p:attrName>style.visibility</p:attrName>
                                        </p:attrNameLst>
                                      </p:cBhvr>
                                      <p:to>
                                        <p:strVal val="visible"/>
                                      </p:to>
                                    </p:set>
                                    <p:anim calcmode="lin" valueType="num">
                                      <p:cBhvr additive="base">
                                        <p:cTn id="33" dur="500" fill="hold"/>
                                        <p:tgtEl>
                                          <p:spTgt spid="728066"/>
                                        </p:tgtEl>
                                        <p:attrNameLst>
                                          <p:attrName>ppt_x</p:attrName>
                                        </p:attrNameLst>
                                      </p:cBhvr>
                                      <p:tavLst>
                                        <p:tav tm="0">
                                          <p:val>
                                            <p:strVal val="#ppt_x"/>
                                          </p:val>
                                        </p:tav>
                                        <p:tav tm="100000">
                                          <p:val>
                                            <p:strVal val="#ppt_x"/>
                                          </p:val>
                                        </p:tav>
                                      </p:tavLst>
                                    </p:anim>
                                    <p:anim calcmode="lin" valueType="num">
                                      <p:cBhvr additive="base">
                                        <p:cTn id="34" dur="500" fill="hold"/>
                                        <p:tgtEl>
                                          <p:spTgt spid="728066"/>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728075"/>
                                        </p:tgtEl>
                                        <p:attrNameLst>
                                          <p:attrName>style.visibility</p:attrName>
                                        </p:attrNameLst>
                                      </p:cBhvr>
                                      <p:to>
                                        <p:strVal val="visible"/>
                                      </p:to>
                                    </p:set>
                                    <p:anim calcmode="lin" valueType="num">
                                      <p:cBhvr additive="base">
                                        <p:cTn id="39" dur="500" fill="hold"/>
                                        <p:tgtEl>
                                          <p:spTgt spid="728075"/>
                                        </p:tgtEl>
                                        <p:attrNameLst>
                                          <p:attrName>ppt_x</p:attrName>
                                        </p:attrNameLst>
                                      </p:cBhvr>
                                      <p:tavLst>
                                        <p:tav tm="0">
                                          <p:val>
                                            <p:strVal val="#ppt_x"/>
                                          </p:val>
                                        </p:tav>
                                        <p:tav tm="100000">
                                          <p:val>
                                            <p:strVal val="#ppt_x"/>
                                          </p:val>
                                        </p:tav>
                                      </p:tavLst>
                                    </p:anim>
                                    <p:anim calcmode="lin" valueType="num">
                                      <p:cBhvr additive="base">
                                        <p:cTn id="40" dur="500" fill="hold"/>
                                        <p:tgtEl>
                                          <p:spTgt spid="728075"/>
                                        </p:tgtEl>
                                        <p:attrNameLst>
                                          <p:attrName>ppt_y</p:attrName>
                                        </p:attrNameLst>
                                      </p:cBhvr>
                                      <p:tavLst>
                                        <p:tav tm="0">
                                          <p:val>
                                            <p:strVal val="1+#ppt_h/2"/>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728071"/>
                                        </p:tgtEl>
                                        <p:attrNameLst>
                                          <p:attrName>style.visibility</p:attrName>
                                        </p:attrNameLst>
                                      </p:cBhvr>
                                      <p:to>
                                        <p:strVal val="visible"/>
                                      </p:to>
                                    </p:set>
                                    <p:anim calcmode="lin" valueType="num">
                                      <p:cBhvr additive="base">
                                        <p:cTn id="45" dur="500" fill="hold"/>
                                        <p:tgtEl>
                                          <p:spTgt spid="728071"/>
                                        </p:tgtEl>
                                        <p:attrNameLst>
                                          <p:attrName>ppt_x</p:attrName>
                                        </p:attrNameLst>
                                      </p:cBhvr>
                                      <p:tavLst>
                                        <p:tav tm="0">
                                          <p:val>
                                            <p:strVal val="#ppt_x"/>
                                          </p:val>
                                        </p:tav>
                                        <p:tav tm="100000">
                                          <p:val>
                                            <p:strVal val="#ppt_x"/>
                                          </p:val>
                                        </p:tav>
                                      </p:tavLst>
                                    </p:anim>
                                    <p:anim calcmode="lin" valueType="num">
                                      <p:cBhvr additive="base">
                                        <p:cTn id="46" dur="500" fill="hold"/>
                                        <p:tgtEl>
                                          <p:spTgt spid="728071"/>
                                        </p:tgtEl>
                                        <p:attrNameLst>
                                          <p:attrName>ppt_y</p:attrName>
                                        </p:attrNameLst>
                                      </p:cBhvr>
                                      <p:tavLst>
                                        <p:tav tm="0">
                                          <p:val>
                                            <p:strVal val="1+#ppt_h/2"/>
                                          </p:val>
                                        </p:tav>
                                        <p:tav tm="100000">
                                          <p:val>
                                            <p:strVal val="#ppt_y"/>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728072"/>
                                        </p:tgtEl>
                                        <p:attrNameLst>
                                          <p:attrName>style.visibility</p:attrName>
                                        </p:attrNameLst>
                                      </p:cBhvr>
                                      <p:to>
                                        <p:strVal val="visible"/>
                                      </p:to>
                                    </p:set>
                                    <p:anim calcmode="lin" valueType="num">
                                      <p:cBhvr additive="base">
                                        <p:cTn id="51" dur="500" fill="hold"/>
                                        <p:tgtEl>
                                          <p:spTgt spid="728072"/>
                                        </p:tgtEl>
                                        <p:attrNameLst>
                                          <p:attrName>ppt_x</p:attrName>
                                        </p:attrNameLst>
                                      </p:cBhvr>
                                      <p:tavLst>
                                        <p:tav tm="0">
                                          <p:val>
                                            <p:strVal val="#ppt_x"/>
                                          </p:val>
                                        </p:tav>
                                        <p:tav tm="100000">
                                          <p:val>
                                            <p:strVal val="#ppt_x"/>
                                          </p:val>
                                        </p:tav>
                                      </p:tavLst>
                                    </p:anim>
                                    <p:anim calcmode="lin" valueType="num">
                                      <p:cBhvr additive="base">
                                        <p:cTn id="52" dur="500" fill="hold"/>
                                        <p:tgtEl>
                                          <p:spTgt spid="728072"/>
                                        </p:tgtEl>
                                        <p:attrNameLst>
                                          <p:attrName>ppt_y</p:attrName>
                                        </p:attrNameLst>
                                      </p:cBhvr>
                                      <p:tavLst>
                                        <p:tav tm="0">
                                          <p:val>
                                            <p:strVal val="1+#ppt_h/2"/>
                                          </p:val>
                                        </p:tav>
                                        <p:tav tm="100000">
                                          <p:val>
                                            <p:strVal val="#ppt_y"/>
                                          </p:val>
                                        </p:tav>
                                      </p:tavLst>
                                    </p:anim>
                                  </p:child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728077"/>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728076"/>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48" presetClass="entr" presetSubtype="0" accel="50000" fill="hold" grpId="0" nodeType="clickEffect">
                                  <p:stCondLst>
                                    <p:cond delay="0"/>
                                  </p:stCondLst>
                                  <p:childTnLst>
                                    <p:set>
                                      <p:cBhvr>
                                        <p:cTn id="64" dur="1" fill="hold">
                                          <p:stCondLst>
                                            <p:cond delay="0"/>
                                          </p:stCondLst>
                                        </p:cTn>
                                        <p:tgtEl>
                                          <p:spTgt spid="728078"/>
                                        </p:tgtEl>
                                        <p:attrNameLst>
                                          <p:attrName>style.visibility</p:attrName>
                                        </p:attrNameLst>
                                      </p:cBhvr>
                                      <p:to>
                                        <p:strVal val="visible"/>
                                      </p:to>
                                    </p:set>
                                    <p:anim calcmode="lin" valueType="num">
                                      <p:cBhvr>
                                        <p:cTn id="65" dur="1000" fill="hold"/>
                                        <p:tgtEl>
                                          <p:spTgt spid="728078"/>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66" dur="1000" fill="hold"/>
                                        <p:tgtEl>
                                          <p:spTgt spid="728078"/>
                                        </p:tgtEl>
                                        <p:attrNameLst>
                                          <p:attrName>ppt_x</p:attrName>
                                        </p:attrNameLst>
                                      </p:cBhvr>
                                      <p:tavLst>
                                        <p:tav tm="0">
                                          <p:val>
                                            <p:fltVal val="-1"/>
                                          </p:val>
                                        </p:tav>
                                        <p:tav tm="50000">
                                          <p:val>
                                            <p:fltVal val="0.95"/>
                                          </p:val>
                                        </p:tav>
                                        <p:tav tm="100000">
                                          <p:val>
                                            <p:strVal val="#ppt_x"/>
                                          </p:val>
                                        </p:tav>
                                      </p:tavLst>
                                    </p:anim>
                                    <p:anim calcmode="lin" valueType="num">
                                      <p:cBhvr>
                                        <p:cTn id="67" dur="1000" fill="hold"/>
                                        <p:tgtEl>
                                          <p:spTgt spid="728078"/>
                                        </p:tgtEl>
                                        <p:attrNameLst>
                                          <p:attrName>ppt_y</p:attrName>
                                        </p:attrNameLst>
                                      </p:cBhvr>
                                      <p:tavLst>
                                        <p:tav tm="0">
                                          <p:val>
                                            <p:strVal val="#ppt_y"/>
                                          </p:val>
                                        </p:tav>
                                        <p:tav tm="100000">
                                          <p:val>
                                            <p:strVal val="#ppt_y"/>
                                          </p:val>
                                        </p:tav>
                                      </p:tavLst>
                                    </p:anim>
                                    <p:animEffect transition="in" filter="fade">
                                      <p:cBhvr>
                                        <p:cTn id="68" dur="1000"/>
                                        <p:tgtEl>
                                          <p:spTgt spid="7280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8066" grpId="0" animBg="1"/>
      <p:bldP spid="728067" grpId="0" animBg="1"/>
      <p:bldP spid="728070" grpId="0" animBg="1"/>
      <p:bldP spid="728071" grpId="0" animBg="1"/>
      <p:bldP spid="728072" grpId="0" animBg="1"/>
      <p:bldP spid="728075" grpId="0"/>
      <p:bldP spid="728076" grpId="0" animBg="1"/>
      <p:bldP spid="728077" grpId="0" animBg="1"/>
      <p:bldP spid="72807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p:txBody>
          <a:bodyPr/>
          <a:lstStyle/>
          <a:p>
            <a:r>
              <a:rPr lang="en-US" altLang="en-US" smtClean="0"/>
              <a:t>TBI: Pathophysiology</a:t>
            </a:r>
          </a:p>
        </p:txBody>
      </p:sp>
      <p:sp>
        <p:nvSpPr>
          <p:cNvPr id="4" name="Content Placeholder 3"/>
          <p:cNvSpPr>
            <a:spLocks noGrp="1"/>
          </p:cNvSpPr>
          <p:nvPr>
            <p:ph idx="1"/>
          </p:nvPr>
        </p:nvSpPr>
        <p:spPr>
          <a:xfrm>
            <a:off x="914400" y="1600200"/>
            <a:ext cx="7772400" cy="4953000"/>
          </a:xfrm>
        </p:spPr>
        <p:txBody>
          <a:bodyPr rtlCol="0">
            <a:normAutofit fontScale="92500" lnSpcReduction="10000"/>
          </a:bodyPr>
          <a:lstStyle/>
          <a:p>
            <a:pPr marL="411480" fontAlgn="auto">
              <a:lnSpc>
                <a:spcPct val="90000"/>
              </a:lnSpc>
              <a:spcAft>
                <a:spcPts val="0"/>
              </a:spcAft>
              <a:buFontTx/>
              <a:buNone/>
              <a:defRPr/>
            </a:pPr>
            <a:r>
              <a:rPr lang="en-US" dirty="0" smtClean="0"/>
              <a:t>Primary Injury: </a:t>
            </a:r>
          </a:p>
          <a:p>
            <a:pPr marL="411480" fontAlgn="auto">
              <a:lnSpc>
                <a:spcPct val="90000"/>
              </a:lnSpc>
              <a:spcAft>
                <a:spcPts val="0"/>
              </a:spcAft>
              <a:buFontTx/>
              <a:buNone/>
              <a:defRPr/>
            </a:pPr>
            <a:r>
              <a:rPr lang="en-US" sz="2500" dirty="0" smtClean="0"/>
              <a:t>	-   Contusions/Hemorrhages</a:t>
            </a:r>
          </a:p>
          <a:p>
            <a:pPr marL="411480" fontAlgn="auto">
              <a:lnSpc>
                <a:spcPct val="90000"/>
              </a:lnSpc>
              <a:spcAft>
                <a:spcPts val="0"/>
              </a:spcAft>
              <a:buFontTx/>
              <a:buNone/>
              <a:defRPr/>
            </a:pPr>
            <a:r>
              <a:rPr lang="en-US" sz="2500" dirty="0" smtClean="0"/>
              <a:t>	-   Diffuse Axonal Injury (DAI)</a:t>
            </a:r>
            <a:br>
              <a:rPr lang="en-US" sz="2500" dirty="0" smtClean="0"/>
            </a:br>
            <a:endParaRPr lang="en-US" sz="2500" dirty="0" smtClean="0"/>
          </a:p>
          <a:p>
            <a:pPr marL="411480" lvl="1" indent="-342900" fontAlgn="auto">
              <a:lnSpc>
                <a:spcPct val="90000"/>
              </a:lnSpc>
              <a:spcBef>
                <a:spcPts val="700"/>
              </a:spcBef>
              <a:spcAft>
                <a:spcPts val="0"/>
              </a:spcAft>
              <a:buClr>
                <a:schemeClr val="tx2"/>
              </a:buClr>
              <a:buSzPct val="95000"/>
              <a:buFont typeface="Wingdings" pitchFamily="2" charset="2"/>
              <a:buNone/>
              <a:defRPr/>
            </a:pPr>
            <a:r>
              <a:rPr lang="en-US" sz="3200" dirty="0" smtClean="0"/>
              <a:t>Secondary Injury (Intracranial) occurs hours to weeks/years after injury:</a:t>
            </a:r>
          </a:p>
          <a:p>
            <a:pPr marL="411480" fontAlgn="auto">
              <a:lnSpc>
                <a:spcPct val="90000"/>
              </a:lnSpc>
              <a:spcAft>
                <a:spcPts val="0"/>
              </a:spcAft>
              <a:buFontTx/>
              <a:buNone/>
              <a:defRPr/>
            </a:pPr>
            <a:r>
              <a:rPr lang="en-US" dirty="0" smtClean="0"/>
              <a:t>	</a:t>
            </a:r>
            <a:r>
              <a:rPr lang="en-US" sz="2500" dirty="0" smtClean="0"/>
              <a:t>-   Blood Flow and Metabolic Changes</a:t>
            </a:r>
            <a:br>
              <a:rPr lang="en-US" sz="2500" dirty="0" smtClean="0"/>
            </a:br>
            <a:r>
              <a:rPr lang="en-US" sz="2500" dirty="0" smtClean="0"/>
              <a:t>-   </a:t>
            </a:r>
            <a:r>
              <a:rPr lang="en-US" sz="2500" b="1" dirty="0" smtClean="0">
                <a:solidFill>
                  <a:srgbClr val="FF0000"/>
                </a:solidFill>
              </a:rPr>
              <a:t>Cerebral Ischemia </a:t>
            </a:r>
          </a:p>
          <a:p>
            <a:pPr marL="411480" fontAlgn="auto">
              <a:lnSpc>
                <a:spcPct val="90000"/>
              </a:lnSpc>
              <a:spcAft>
                <a:spcPts val="0"/>
              </a:spcAft>
              <a:buFontTx/>
              <a:buNone/>
              <a:defRPr/>
            </a:pPr>
            <a:r>
              <a:rPr lang="en-US" sz="2500" dirty="0" smtClean="0"/>
              <a:t>	-   Traumatic Hematomas</a:t>
            </a:r>
          </a:p>
          <a:p>
            <a:pPr marL="411480" fontAlgn="auto">
              <a:lnSpc>
                <a:spcPct val="90000"/>
              </a:lnSpc>
              <a:spcAft>
                <a:spcPts val="0"/>
              </a:spcAft>
              <a:buFontTx/>
              <a:buNone/>
              <a:defRPr/>
            </a:pPr>
            <a:r>
              <a:rPr lang="en-US" sz="2500" dirty="0" smtClean="0"/>
              <a:t>	-   Hydrocephalus</a:t>
            </a:r>
          </a:p>
          <a:p>
            <a:pPr marL="411480" fontAlgn="auto">
              <a:lnSpc>
                <a:spcPct val="90000"/>
              </a:lnSpc>
              <a:spcAft>
                <a:spcPts val="0"/>
              </a:spcAft>
              <a:buFont typeface="Arial" pitchFamily="34" charset="0"/>
              <a:buNone/>
              <a:defRPr/>
            </a:pPr>
            <a:r>
              <a:rPr lang="en-US" sz="2500" dirty="0" smtClean="0"/>
              <a:t>	-   </a:t>
            </a:r>
            <a:r>
              <a:rPr lang="en-US" sz="2500" b="1" dirty="0">
                <a:solidFill>
                  <a:srgbClr val="FF0000"/>
                </a:solidFill>
              </a:rPr>
              <a:t>Cerebral </a:t>
            </a:r>
            <a:r>
              <a:rPr lang="en-US" sz="2500" b="1" dirty="0" smtClean="0">
                <a:solidFill>
                  <a:srgbClr val="FF0000"/>
                </a:solidFill>
              </a:rPr>
              <a:t>Edema/Increased Intracranial  	Pressure/Herniation </a:t>
            </a:r>
            <a:r>
              <a:rPr lang="en-US" sz="2500" dirty="0" smtClean="0"/>
              <a:t/>
            </a:r>
            <a:br>
              <a:rPr lang="en-US" sz="2500" dirty="0" smtClean="0"/>
            </a:br>
            <a:r>
              <a:rPr lang="en-US" sz="2500" dirty="0" smtClean="0"/>
              <a:t>-   PTSD</a:t>
            </a:r>
          </a:p>
          <a:p>
            <a:pPr fontAlgn="auto">
              <a:spcAft>
                <a:spcPts val="0"/>
              </a:spcAft>
              <a:buFont typeface="Arial" charset="0"/>
              <a:buChar char="•"/>
              <a:defRPr/>
            </a:pPr>
            <a:endParaRPr lang="en-US" dirty="0"/>
          </a:p>
        </p:txBody>
      </p:sp>
    </p:spTree>
    <p:extLst>
      <p:ext uri="{BB962C8B-B14F-4D97-AF65-F5344CB8AC3E}">
        <p14:creationId xmlns:p14="http://schemas.microsoft.com/office/powerpoint/2010/main" xmlns="" val="4566072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additive="base">
                                        <p:cTn id="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anim calcmode="lin" valueType="num">
                                      <p:cBhvr additive="base">
                                        <p:cTn id="1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anim calcmode="lin" valueType="num">
                                      <p:cBhvr additive="base">
                                        <p:cTn id="15"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5" end="5"/>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anim calcmode="lin" valueType="num">
                                      <p:cBhvr additive="base">
                                        <p:cTn id="19"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6" end="6"/>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anim calcmode="lin" valueType="num">
                                      <p:cBhvr additive="base">
                                        <p:cTn id="23"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defRPr/>
            </a:pPr>
            <a:r>
              <a:rPr lang="en-US" dirty="0" smtClean="0"/>
              <a:t>Post </a:t>
            </a:r>
            <a:r>
              <a:rPr lang="en-US" dirty="0" err="1" smtClean="0"/>
              <a:t>tbi</a:t>
            </a:r>
            <a:r>
              <a:rPr lang="en-US" dirty="0" smtClean="0"/>
              <a:t> vasospasm</a:t>
            </a:r>
            <a:endParaRPr lang="en-US" dirty="0"/>
          </a:p>
        </p:txBody>
      </p:sp>
      <p:sp>
        <p:nvSpPr>
          <p:cNvPr id="6" name="Text Placeholder 5"/>
          <p:cNvSpPr>
            <a:spLocks noGrp="1"/>
          </p:cNvSpPr>
          <p:nvPr>
            <p:ph type="body" idx="1"/>
          </p:nvPr>
        </p:nvSpPr>
        <p:spPr/>
        <p:txBody>
          <a:bodyPr/>
          <a:lstStyle/>
          <a:p>
            <a:pPr>
              <a:buFont typeface="Arial" charset="0"/>
              <a:buNone/>
              <a:defRPr/>
            </a:pPr>
            <a:endParaRPr lang="en-US"/>
          </a:p>
        </p:txBody>
      </p:sp>
    </p:spTree>
    <p:extLst>
      <p:ext uri="{BB962C8B-B14F-4D97-AF65-F5344CB8AC3E}">
        <p14:creationId xmlns:p14="http://schemas.microsoft.com/office/powerpoint/2010/main" xmlns="" val="17586624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ltLang="en-US" smtClean="0"/>
              <a:t>Clinical Significance</a:t>
            </a:r>
          </a:p>
        </p:txBody>
      </p:sp>
      <p:sp>
        <p:nvSpPr>
          <p:cNvPr id="738307" name="Rectangle 3"/>
          <p:cNvSpPr>
            <a:spLocks noGrp="1" noChangeArrowheads="1"/>
          </p:cNvSpPr>
          <p:nvPr>
            <p:ph idx="1"/>
          </p:nvPr>
        </p:nvSpPr>
        <p:spPr/>
        <p:txBody>
          <a:bodyPr/>
          <a:lstStyle/>
          <a:p>
            <a:pPr eaLnBrk="1" hangingPunct="1">
              <a:lnSpc>
                <a:spcPct val="90000"/>
              </a:lnSpc>
              <a:buClr>
                <a:srgbClr val="FF0000"/>
              </a:buClr>
              <a:buFont typeface="Symbol" pitchFamily="18" charset="2"/>
              <a:buChar char="·"/>
            </a:pPr>
            <a:r>
              <a:rPr lang="en-US" altLang="en-US" sz="2400" smtClean="0"/>
              <a:t>The reported incidence of traumatic vasospasm ranges from 19%-68%, the true incidence remains unknown due to variability in protocols for its detection </a:t>
            </a:r>
            <a:r>
              <a:rPr lang="en-US" altLang="en-US" sz="2400" i="1" smtClean="0"/>
              <a:t>(Kramer et al, 2013) </a:t>
            </a:r>
          </a:p>
          <a:p>
            <a:pPr eaLnBrk="1" hangingPunct="1">
              <a:lnSpc>
                <a:spcPct val="90000"/>
              </a:lnSpc>
              <a:buClr>
                <a:srgbClr val="FF0000"/>
              </a:buClr>
              <a:buFont typeface="Symbol" pitchFamily="18" charset="2"/>
              <a:buChar char="·"/>
            </a:pPr>
            <a:r>
              <a:rPr lang="en-US" altLang="en-US" sz="2400" smtClean="0"/>
              <a:t>Extrapolation of current data suggests that as many as 279,000 to 1.2 million patients a year may suffer from post-TBI vasospasm in the USA and 10,800 to 40,000 might experience a resultant clinical decline </a:t>
            </a:r>
            <a:r>
              <a:rPr lang="en-US" altLang="en-US" sz="2400" i="1" smtClean="0"/>
              <a:t>(W. Rutland-Brown et al, 2006) </a:t>
            </a:r>
          </a:p>
          <a:p>
            <a:pPr eaLnBrk="1" hangingPunct="1">
              <a:lnSpc>
                <a:spcPct val="90000"/>
              </a:lnSpc>
              <a:buClr>
                <a:srgbClr val="FF0000"/>
              </a:buClr>
              <a:buFont typeface="Symbol" pitchFamily="18" charset="2"/>
              <a:buChar char="·"/>
            </a:pPr>
            <a:r>
              <a:rPr lang="en-US" altLang="en-US" sz="2400" smtClean="0"/>
              <a:t>Ischemic symptoms accompanying arterial vasospasm following tSAH are comparable to those found following aneurysmal SAH</a:t>
            </a:r>
          </a:p>
        </p:txBody>
      </p:sp>
    </p:spTree>
    <p:extLst>
      <p:ext uri="{BB962C8B-B14F-4D97-AF65-F5344CB8AC3E}">
        <p14:creationId xmlns:p14="http://schemas.microsoft.com/office/powerpoint/2010/main" xmlns="" val="30581289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383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3830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3830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normAutofit fontScale="90000"/>
          </a:bodyPr>
          <a:lstStyle/>
          <a:p>
            <a:r>
              <a:rPr lang="en-US" altLang="en-US" sz="2400" dirty="0" smtClean="0"/>
              <a:t>Comparative Effectiveness of Neuroimaging on the Detection of TBI</a:t>
            </a:r>
            <a:br>
              <a:rPr lang="en-US" altLang="en-US" sz="2400" dirty="0" smtClean="0"/>
            </a:br>
            <a:r>
              <a:rPr lang="en-US" altLang="en-US" sz="2400" b="0" i="1" dirty="0" smtClean="0"/>
              <a:t>DoD</a:t>
            </a:r>
            <a:r>
              <a:rPr lang="en-US" altLang="en-US" sz="2400" dirty="0" smtClean="0"/>
              <a:t> </a:t>
            </a:r>
            <a:r>
              <a:rPr lang="en-US" altLang="en-US" sz="2400" b="0" i="1" dirty="0" smtClean="0"/>
              <a:t>Report to US Congress in 2012</a:t>
            </a:r>
          </a:p>
        </p:txBody>
      </p:sp>
      <p:sp>
        <p:nvSpPr>
          <p:cNvPr id="20483" name="Content Placeholder 2"/>
          <p:cNvSpPr>
            <a:spLocks noGrp="1"/>
          </p:cNvSpPr>
          <p:nvPr>
            <p:ph idx="1"/>
          </p:nvPr>
        </p:nvSpPr>
        <p:spPr/>
        <p:txBody>
          <a:bodyPr>
            <a:normAutofit/>
          </a:bodyPr>
          <a:lstStyle/>
          <a:p>
            <a:pPr>
              <a:buClr>
                <a:srgbClr val="FF0000"/>
              </a:buClr>
              <a:buFont typeface="Symbol" pitchFamily="18" charset="2"/>
              <a:buChar char="·"/>
            </a:pPr>
            <a:r>
              <a:rPr lang="en-US" altLang="en-US" sz="2700" dirty="0" smtClean="0"/>
              <a:t>MRI, CT, SPECT, PET and TCD</a:t>
            </a:r>
          </a:p>
          <a:p>
            <a:pPr>
              <a:buClr>
                <a:srgbClr val="FF0000"/>
              </a:buClr>
              <a:buFont typeface="Symbol" pitchFamily="18" charset="2"/>
              <a:buChar char="·"/>
            </a:pPr>
            <a:r>
              <a:rPr lang="en-US" altLang="en-US" sz="2700" dirty="0" smtClean="0"/>
              <a:t>Relevant team of subjects matter experts were identified and 491 sources were recognized and reviewed</a:t>
            </a:r>
          </a:p>
          <a:p>
            <a:pPr>
              <a:buClr>
                <a:srgbClr val="FF0000"/>
              </a:buClr>
              <a:buFont typeface="Symbol" pitchFamily="18" charset="2"/>
              <a:buChar char="·"/>
            </a:pPr>
            <a:r>
              <a:rPr lang="en-US" altLang="en-US" sz="2700" i="1" dirty="0" smtClean="0"/>
              <a:t>In this Report only CT and TCD have </a:t>
            </a:r>
            <a:r>
              <a:rPr lang="en-US" altLang="en-US" sz="2700" b="1" i="1" dirty="0" smtClean="0">
                <a:solidFill>
                  <a:srgbClr val="FF0000"/>
                </a:solidFill>
              </a:rPr>
              <a:t>high clinical utility*</a:t>
            </a:r>
            <a:r>
              <a:rPr lang="en-US" altLang="en-US" sz="2700" i="1" dirty="0" smtClean="0"/>
              <a:t> for moderate and severe TBI</a:t>
            </a:r>
            <a:r>
              <a:rPr lang="en-US" altLang="en-US" sz="2800" i="1" dirty="0" smtClean="0"/>
              <a:t/>
            </a:r>
            <a:br>
              <a:rPr lang="en-US" altLang="en-US" sz="2800" i="1" dirty="0" smtClean="0"/>
            </a:br>
            <a:endParaRPr lang="en-US" altLang="en-US" sz="2800" i="1" dirty="0" smtClean="0"/>
          </a:p>
          <a:p>
            <a:pPr>
              <a:buFont typeface="Arial" pitchFamily="34" charset="0"/>
              <a:buNone/>
            </a:pPr>
            <a:r>
              <a:rPr lang="en-US" altLang="en-US" dirty="0" smtClean="0"/>
              <a:t>	* “</a:t>
            </a:r>
            <a:r>
              <a:rPr lang="en-US" altLang="en-US" sz="2400" i="1" dirty="0" smtClean="0"/>
              <a:t>high clinical utility” indicates that the technique has high clinical applicability for a given severity of TBI</a:t>
            </a:r>
            <a:br>
              <a:rPr lang="en-US" altLang="en-US" sz="2400" i="1" dirty="0" smtClean="0"/>
            </a:br>
            <a:endParaRPr lang="en-US" altLang="en-US" sz="2400" i="1" dirty="0" smtClean="0"/>
          </a:p>
        </p:txBody>
      </p:sp>
    </p:spTree>
    <p:extLst>
      <p:ext uri="{BB962C8B-B14F-4D97-AF65-F5344CB8AC3E}">
        <p14:creationId xmlns:p14="http://schemas.microsoft.com/office/powerpoint/2010/main" xmlns="" val="3136897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sz="2200" dirty="0" smtClean="0"/>
              <a:t>Cerebral Hemodynamic Changes After</a:t>
            </a:r>
            <a:br>
              <a:rPr lang="en-US" altLang="en-US" sz="2200" dirty="0" smtClean="0"/>
            </a:br>
            <a:r>
              <a:rPr lang="en-US" altLang="en-US" sz="2200" dirty="0" smtClean="0"/>
              <a:t>Wartime Traumatic Brain Injury</a:t>
            </a:r>
            <a:br>
              <a:rPr lang="en-US" altLang="en-US" sz="2200" dirty="0" smtClean="0"/>
            </a:br>
            <a:r>
              <a:rPr lang="en-US" altLang="en-US" sz="2200" dirty="0" smtClean="0"/>
              <a:t>		</a:t>
            </a:r>
            <a:r>
              <a:rPr lang="en-US" altLang="en-US" sz="2200" b="0" i="1" dirty="0" smtClean="0"/>
              <a:t>Razumovsky et al, </a:t>
            </a:r>
            <a:r>
              <a:rPr lang="en-US" altLang="en-US" sz="2200" b="0" i="1" dirty="0" err="1" smtClean="0"/>
              <a:t>Acta</a:t>
            </a:r>
            <a:r>
              <a:rPr lang="en-US" altLang="en-US" sz="2200" b="0" i="1" dirty="0" smtClean="0"/>
              <a:t> </a:t>
            </a:r>
            <a:r>
              <a:rPr lang="en-US" altLang="en-US" sz="2200" b="0" i="1" dirty="0" err="1" smtClean="0"/>
              <a:t>Neurochirurgica</a:t>
            </a:r>
            <a:r>
              <a:rPr lang="en-US" altLang="en-US" sz="2200" b="0" i="1" dirty="0" smtClean="0"/>
              <a:t>, 2013</a:t>
            </a:r>
          </a:p>
        </p:txBody>
      </p:sp>
      <p:sp>
        <p:nvSpPr>
          <p:cNvPr id="3" name="Content Placeholder 2"/>
          <p:cNvSpPr>
            <a:spLocks noGrp="1"/>
          </p:cNvSpPr>
          <p:nvPr>
            <p:ph idx="1"/>
          </p:nvPr>
        </p:nvSpPr>
        <p:spPr/>
        <p:txBody>
          <a:bodyPr>
            <a:normAutofit lnSpcReduction="10000"/>
          </a:bodyPr>
          <a:lstStyle/>
          <a:p>
            <a:pPr>
              <a:buClr>
                <a:srgbClr val="FF0000"/>
              </a:buClr>
              <a:buFont typeface="Symbol" pitchFamily="18" charset="2"/>
              <a:buChar char="·"/>
            </a:pPr>
            <a:r>
              <a:rPr lang="en-US" altLang="en-US" sz="2200" dirty="0" smtClean="0"/>
              <a:t>90 patients with moderate to severe TBI were investigated with daily TCD studies and a comprehensive TCD protocol, and published diagnostic criteria for vasospasm and increased ICP were applied</a:t>
            </a:r>
          </a:p>
          <a:p>
            <a:pPr>
              <a:buClr>
                <a:srgbClr val="FF0000"/>
              </a:buClr>
              <a:buFont typeface="Symbol" pitchFamily="18" charset="2"/>
              <a:buChar char="·"/>
            </a:pPr>
            <a:r>
              <a:rPr lang="en-US" altLang="en-US" sz="2200" dirty="0" smtClean="0"/>
              <a:t>TCD signs of mild, moderate, and severe vasospasms were observed in 37%, 22%, and 12% of patients, respectively</a:t>
            </a:r>
          </a:p>
          <a:p>
            <a:pPr>
              <a:buClr>
                <a:srgbClr val="FF0000"/>
              </a:buClr>
              <a:buFont typeface="Symbol" pitchFamily="18" charset="2"/>
              <a:buChar char="·"/>
            </a:pPr>
            <a:r>
              <a:rPr lang="en-US" altLang="en-US" sz="2200" dirty="0" smtClean="0"/>
              <a:t>TCD signs of intracranial hypertension were recorded in 62.2%</a:t>
            </a:r>
          </a:p>
          <a:p>
            <a:pPr>
              <a:buClr>
                <a:srgbClr val="FF0000"/>
              </a:buClr>
              <a:buFont typeface="Symbol" pitchFamily="18" charset="2"/>
              <a:buChar char="·"/>
            </a:pPr>
            <a:r>
              <a:rPr lang="en-US" altLang="en-US" sz="2200" dirty="0" smtClean="0"/>
              <a:t>These findings demonstrate that cerebral arterial vasospasm and intracranial hypertension are frequent and significant complications of combat TBI; therefore, daily TCD monitoring is recommended for their recognition and subsequent management</a:t>
            </a:r>
          </a:p>
        </p:txBody>
      </p:sp>
    </p:spTree>
    <p:extLst>
      <p:ext uri="{BB962C8B-B14F-4D97-AF65-F5344CB8AC3E}">
        <p14:creationId xmlns:p14="http://schemas.microsoft.com/office/powerpoint/2010/main" xmlns="" val="23179813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sz="2200" smtClean="0"/>
              <a:t>A Review of the Effectiveness of Neuroimaging Modalities for the Detection of Traumatic Brain Injury</a:t>
            </a:r>
            <a:r>
              <a:rPr lang="en-US" altLang="en-US" sz="2000" b="0" smtClean="0"/>
              <a:t/>
            </a:r>
            <a:br>
              <a:rPr lang="en-US" altLang="en-US" sz="2000" b="0" smtClean="0"/>
            </a:br>
            <a:r>
              <a:rPr lang="en-US" altLang="en-US" sz="2000" b="0" smtClean="0"/>
              <a:t>			</a:t>
            </a:r>
            <a:r>
              <a:rPr lang="en-US" altLang="en-US" sz="2000" b="0" i="1" smtClean="0"/>
              <a:t>Amyot et al, J Neurotrauma, 2015 </a:t>
            </a:r>
          </a:p>
        </p:txBody>
      </p:sp>
      <p:sp>
        <p:nvSpPr>
          <p:cNvPr id="3" name="Content Placeholder 2"/>
          <p:cNvSpPr>
            <a:spLocks noGrp="1"/>
          </p:cNvSpPr>
          <p:nvPr>
            <p:ph idx="1"/>
          </p:nvPr>
        </p:nvSpPr>
        <p:spPr>
          <a:xfrm>
            <a:off x="457200" y="1600200"/>
            <a:ext cx="8534400" cy="4525963"/>
          </a:xfrm>
        </p:spPr>
        <p:txBody>
          <a:bodyPr>
            <a:normAutofit lnSpcReduction="10000"/>
          </a:bodyPr>
          <a:lstStyle/>
          <a:p>
            <a:pPr>
              <a:buClr>
                <a:srgbClr val="FF0000"/>
              </a:buClr>
              <a:buFont typeface="Symbol" panose="05050102010706020507" pitchFamily="18" charset="2"/>
              <a:buChar char="·"/>
              <a:defRPr/>
            </a:pPr>
            <a:r>
              <a:rPr lang="en-US" sz="2400" dirty="0" smtClean="0"/>
              <a:t>CT</a:t>
            </a:r>
            <a:r>
              <a:rPr lang="en-US" sz="2400" dirty="0"/>
              <a:t>, MRI, and TCD were determined to be the most useful modalities in </a:t>
            </a:r>
            <a:r>
              <a:rPr lang="en-US" sz="2400" dirty="0" smtClean="0"/>
              <a:t>the clinical </a:t>
            </a:r>
            <a:r>
              <a:rPr lang="en-US" sz="2400" dirty="0"/>
              <a:t>setting, no single imaging modality proved sufficient for all patients due to the heterogeneity of </a:t>
            </a:r>
            <a:r>
              <a:rPr lang="en-US" sz="2400" dirty="0" smtClean="0"/>
              <a:t>TBI</a:t>
            </a:r>
          </a:p>
          <a:p>
            <a:pPr>
              <a:buClr>
                <a:srgbClr val="FF0000"/>
              </a:buClr>
              <a:buFont typeface="Symbol" panose="05050102010706020507" pitchFamily="18" charset="2"/>
              <a:buChar char="·"/>
              <a:defRPr/>
            </a:pPr>
            <a:r>
              <a:rPr lang="en-US" sz="2400" dirty="0" smtClean="0"/>
              <a:t>TCD </a:t>
            </a:r>
            <a:r>
              <a:rPr lang="en-US" sz="2400" dirty="0"/>
              <a:t>is an important tool for monitoring the natural course </a:t>
            </a:r>
            <a:r>
              <a:rPr lang="en-US" sz="2400" dirty="0" smtClean="0"/>
              <a:t>of TBI</a:t>
            </a:r>
            <a:r>
              <a:rPr lang="en-US" sz="2400" dirty="0"/>
              <a:t>, evaluating the effect of medical treatment or </a:t>
            </a:r>
            <a:r>
              <a:rPr lang="en-US" sz="2400" dirty="0" smtClean="0"/>
              <a:t>intervention, forecasting</a:t>
            </a:r>
            <a:r>
              <a:rPr lang="en-US" sz="2400" dirty="0"/>
              <a:t>, and identifying high-risk patients after </a:t>
            </a:r>
            <a:r>
              <a:rPr lang="en-US" sz="2400" dirty="0" smtClean="0"/>
              <a:t>TBI</a:t>
            </a:r>
          </a:p>
          <a:p>
            <a:pPr>
              <a:buClr>
                <a:srgbClr val="FF0000"/>
              </a:buClr>
              <a:buFont typeface="Symbol" panose="05050102010706020507" pitchFamily="18" charset="2"/>
              <a:buChar char="·"/>
              <a:defRPr/>
            </a:pPr>
            <a:r>
              <a:rPr lang="en-US" sz="2400" dirty="0" smtClean="0"/>
              <a:t>Despite a lack </a:t>
            </a:r>
            <a:r>
              <a:rPr lang="en-US" sz="2400" dirty="0"/>
              <a:t>of good prospective data on TCD evaluation and outcome </a:t>
            </a:r>
            <a:r>
              <a:rPr lang="en-US" sz="2400" dirty="0" smtClean="0"/>
              <a:t>in TBI </a:t>
            </a:r>
            <a:r>
              <a:rPr lang="en-US" sz="2400" dirty="0"/>
              <a:t>patients, TCD as a noninvasive, inexpensive, and </a:t>
            </a:r>
            <a:r>
              <a:rPr lang="en-US" sz="2400" dirty="0" smtClean="0"/>
              <a:t>simple procedure </a:t>
            </a:r>
            <a:r>
              <a:rPr lang="en-US" sz="2400" dirty="0"/>
              <a:t>that should be engaged in the daily management of </a:t>
            </a:r>
            <a:r>
              <a:rPr lang="en-US" sz="2400" dirty="0" smtClean="0"/>
              <a:t>TBI patients</a:t>
            </a:r>
          </a:p>
          <a:p>
            <a:pPr>
              <a:buFont typeface="Arial" charset="0"/>
              <a:buChar char="•"/>
              <a:defRPr/>
            </a:pPr>
            <a:endParaRPr lang="en-US" sz="2000" dirty="0"/>
          </a:p>
        </p:txBody>
      </p:sp>
    </p:spTree>
    <p:extLst>
      <p:ext uri="{BB962C8B-B14F-4D97-AF65-F5344CB8AC3E}">
        <p14:creationId xmlns:p14="http://schemas.microsoft.com/office/powerpoint/2010/main" xmlns="" val="22367075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a:xfrm>
            <a:off x="457200" y="228600"/>
            <a:ext cx="8229600" cy="1143000"/>
          </a:xfrm>
        </p:spPr>
        <p:txBody>
          <a:bodyPr>
            <a:normAutofit fontScale="90000"/>
          </a:bodyPr>
          <a:lstStyle/>
          <a:p>
            <a:r>
              <a:rPr lang="en-US" altLang="en-US" sz="3300" dirty="0" smtClean="0">
                <a:latin typeface="Arial" charset="0"/>
                <a:cs typeface="Arial" charset="0"/>
              </a:rPr>
              <a:t>Transcranial Doppler to Predict Neurologic Outcome after Mild to Moderate TBI</a:t>
            </a:r>
            <a:r>
              <a:rPr lang="en-US" altLang="en-US" sz="2800" b="0" dirty="0" smtClean="0">
                <a:latin typeface="Arial" charset="0"/>
                <a:cs typeface="Arial" charset="0"/>
              </a:rPr>
              <a:t/>
            </a:r>
            <a:br>
              <a:rPr lang="en-US" altLang="en-US" sz="2800" b="0" dirty="0" smtClean="0">
                <a:latin typeface="Arial" charset="0"/>
                <a:cs typeface="Arial" charset="0"/>
              </a:rPr>
            </a:br>
            <a:r>
              <a:rPr lang="en-US" altLang="en-US" sz="2800" b="0" dirty="0" smtClean="0">
                <a:latin typeface="Arial" charset="0"/>
                <a:cs typeface="Arial" charset="0"/>
              </a:rPr>
              <a:t>					</a:t>
            </a:r>
            <a:r>
              <a:rPr lang="en-US" altLang="en-US" sz="2200" b="0" i="1" dirty="0" err="1" smtClean="0">
                <a:latin typeface="Arial" charset="0"/>
                <a:cs typeface="Arial" charset="0"/>
              </a:rPr>
              <a:t>Bouzatt</a:t>
            </a:r>
            <a:r>
              <a:rPr lang="en-US" altLang="en-US" sz="2200" b="0" i="1" dirty="0" smtClean="0">
                <a:latin typeface="Arial" charset="0"/>
                <a:cs typeface="Arial" charset="0"/>
              </a:rPr>
              <a:t> et al, 2016</a:t>
            </a:r>
            <a:endParaRPr lang="en-US" altLang="en-US" sz="2200" i="1" dirty="0" smtClean="0">
              <a:latin typeface="Arial" charset="0"/>
              <a:cs typeface="Arial" charset="0"/>
            </a:endParaRPr>
          </a:p>
        </p:txBody>
      </p:sp>
      <p:sp>
        <p:nvSpPr>
          <p:cNvPr id="72707" name="Content Placeholder 2"/>
          <p:cNvSpPr>
            <a:spLocks noGrp="1"/>
          </p:cNvSpPr>
          <p:nvPr>
            <p:ph idx="1"/>
          </p:nvPr>
        </p:nvSpPr>
        <p:spPr>
          <a:xfrm>
            <a:off x="152400" y="1600200"/>
            <a:ext cx="8839200" cy="4525963"/>
          </a:xfrm>
        </p:spPr>
        <p:txBody>
          <a:bodyPr/>
          <a:lstStyle/>
          <a:p>
            <a:r>
              <a:rPr lang="en-US" altLang="en-US" sz="1800" dirty="0" smtClean="0">
                <a:latin typeface="Arial" charset="0"/>
                <a:cs typeface="Arial" charset="0"/>
              </a:rPr>
              <a:t>A prospective observational study across 17 sites. TCD was performed upon admission in 356 patients with GCS from 9 to 15 with mild lesions on CT. Normal TCD was defined as a PI of less than 1.25 and diastolic CBFV higher than 25 cm/s in the two MCAs. The primary endpoint was secondary neurologic deterioration on day 7</a:t>
            </a:r>
            <a:endParaRPr lang="en-US" altLang="en-US" sz="1800" dirty="0">
              <a:latin typeface="Arial" charset="0"/>
              <a:cs typeface="Arial" charset="0"/>
            </a:endParaRPr>
          </a:p>
          <a:p>
            <a:r>
              <a:rPr lang="en-US" altLang="en-US" sz="1800" dirty="0" smtClean="0">
                <a:latin typeface="Arial" charset="0"/>
                <a:cs typeface="Arial" charset="0"/>
              </a:rPr>
              <a:t> </a:t>
            </a:r>
            <a:r>
              <a:rPr lang="en-US" altLang="en-US" sz="1800" b="1" dirty="0" smtClean="0">
                <a:latin typeface="Arial" charset="0"/>
                <a:cs typeface="Arial" charset="0"/>
              </a:rPr>
              <a:t>Results: </a:t>
            </a:r>
            <a:r>
              <a:rPr lang="en-US" altLang="en-US" sz="1800" dirty="0" smtClean="0">
                <a:latin typeface="Arial" charset="0"/>
                <a:cs typeface="Arial" charset="0"/>
              </a:rPr>
              <a:t>Twenty patients (6%) developed secondary neurologic deterioration within the first posttraumatic week. TCD thresholds had 80% sensitivity and 79% specificity to predict neurologic worsening. The NPV and PPV of TCD were 98% and 18%, respectively. In patients with mTBI (GCS, 14 to 15), the sensitivity and specificity of TCD were 91% and 80%, respectively. Patients with abnormal TCD on admission (24%, 86 patients) showed a more altered score for the disability rating scale on day 28 compared to those with normal TCD (257 patients).</a:t>
            </a:r>
          </a:p>
          <a:p>
            <a:r>
              <a:rPr lang="en-US" altLang="en-US" sz="1800" b="1" dirty="0" smtClean="0">
                <a:latin typeface="Arial" charset="0"/>
                <a:cs typeface="Arial" charset="0"/>
              </a:rPr>
              <a:t>Conclusions: </a:t>
            </a:r>
            <a:r>
              <a:rPr lang="en-US" altLang="en-US" sz="1800" dirty="0" smtClean="0">
                <a:latin typeface="Arial" charset="0"/>
                <a:cs typeface="Arial" charset="0"/>
              </a:rPr>
              <a:t>TCD measurements upon admission may provide additional information about neurologic outcome after mild to moderate traumatic brain injury. </a:t>
            </a:r>
            <a:r>
              <a:rPr lang="en-US" altLang="en-US" sz="1800" i="1" u="sng" dirty="0" smtClean="0">
                <a:latin typeface="Arial" charset="0"/>
                <a:cs typeface="Arial" charset="0"/>
              </a:rPr>
              <a:t>This technique could be useful for in-hospital triage in this context.</a:t>
            </a:r>
          </a:p>
        </p:txBody>
      </p:sp>
    </p:spTree>
    <p:extLst>
      <p:ext uri="{BB962C8B-B14F-4D97-AF65-F5344CB8AC3E}">
        <p14:creationId xmlns:p14="http://schemas.microsoft.com/office/powerpoint/2010/main" xmlns="" val="20811930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normAutofit fontScale="90000"/>
          </a:bodyPr>
          <a:lstStyle/>
          <a:p>
            <a:r>
              <a:rPr lang="en-US" altLang="en-US" smtClean="0">
                <a:cs typeface="Arial" charset="0"/>
              </a:rPr>
              <a:t>25 yo patient after blunt TBI, no blood was detected by CT and MRI</a:t>
            </a:r>
          </a:p>
        </p:txBody>
      </p:sp>
      <p:pic>
        <p:nvPicPr>
          <p:cNvPr id="18435" name="Picture 3"/>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2985911" y="2190750"/>
            <a:ext cx="3172178" cy="3695700"/>
          </a:xfrm>
          <a:noFill/>
        </p:spPr>
      </p:pic>
      <p:sp>
        <p:nvSpPr>
          <p:cNvPr id="7" name="Slide Number Placeholder 6"/>
          <p:cNvSpPr>
            <a:spLocks noGrp="1"/>
          </p:cNvSpPr>
          <p:nvPr>
            <p:ph type="sldNum" sz="quarter" idx="12"/>
          </p:nvPr>
        </p:nvSpPr>
        <p:spPr/>
        <p:txBody>
          <a:bodyPr/>
          <a:lstStyle/>
          <a:p>
            <a:pPr>
              <a:defRPr/>
            </a:pPr>
            <a:fld id="{840C5366-6795-459D-8DF7-9958FE52475C}" type="slidenum">
              <a:rPr lang="en-US" smtClean="0"/>
              <a:pPr>
                <a:defRPr/>
              </a:pPr>
              <a:t>23</a:t>
            </a:fld>
            <a:endParaRPr lang="en-US"/>
          </a:p>
        </p:txBody>
      </p:sp>
    </p:spTree>
    <p:extLst>
      <p:ext uri="{BB962C8B-B14F-4D97-AF65-F5344CB8AC3E}">
        <p14:creationId xmlns:p14="http://schemas.microsoft.com/office/powerpoint/2010/main" xmlns="" val="104922184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914400" y="512763"/>
            <a:ext cx="8077200" cy="914400"/>
          </a:xfrm>
        </p:spPr>
        <p:txBody>
          <a:bodyPr/>
          <a:lstStyle/>
          <a:p>
            <a:pPr eaLnBrk="1" hangingPunct="1"/>
            <a:r>
              <a:rPr lang="en-US" altLang="en-US" smtClean="0">
                <a:cs typeface="Arial" charset="0"/>
              </a:rPr>
              <a:t>25 yo, closed TBI, no SAH</a:t>
            </a:r>
          </a:p>
        </p:txBody>
      </p:sp>
      <p:pic>
        <p:nvPicPr>
          <p:cNvPr id="19459" name="Picture 7" descr="Prelat2.jpg"/>
          <p:cNvPicPr>
            <a:picLocks noGrp="1" noChangeAspect="1"/>
          </p:cNvPicPr>
          <p:nvPr>
            <p:ph idx="1"/>
          </p:nvPr>
        </p:nvPicPr>
        <p:blipFill>
          <a:blip r:embed="rId2" cstate="print">
            <a:extLst>
              <a:ext uri="{28A0092B-C50C-407E-A947-70E740481C1C}">
                <a14:useLocalDpi xmlns:a14="http://schemas.microsoft.com/office/drawing/2010/main" xmlns="" val="0"/>
              </a:ext>
            </a:extLst>
          </a:blip>
          <a:srcRect l="39793" t="47778" r="31136" b="24445"/>
          <a:stretch>
            <a:fillRect/>
          </a:stretch>
        </p:blipFill>
        <p:spPr>
          <a:xfrm>
            <a:off x="1117600" y="1617664"/>
            <a:ext cx="2463800" cy="2649537"/>
          </a:xfrm>
        </p:spPr>
      </p:pic>
      <p:pic>
        <p:nvPicPr>
          <p:cNvPr id="19460" name="Picture 8" descr="LICAlowpost.jpg"/>
          <p:cNvPicPr>
            <a:picLocks noChangeAspect="1"/>
          </p:cNvPicPr>
          <p:nvPr/>
        </p:nvPicPr>
        <p:blipFill>
          <a:blip r:embed="rId3" cstate="print">
            <a:extLst>
              <a:ext uri="{28A0092B-C50C-407E-A947-70E740481C1C}">
                <a14:useLocalDpi xmlns:a14="http://schemas.microsoft.com/office/drawing/2010/main" xmlns="" val="0"/>
              </a:ext>
            </a:extLst>
          </a:blip>
          <a:srcRect l="39938" t="45667" r="31110" b="22556"/>
          <a:stretch>
            <a:fillRect/>
          </a:stretch>
        </p:blipFill>
        <p:spPr bwMode="auto">
          <a:xfrm>
            <a:off x="5520267" y="1638300"/>
            <a:ext cx="2252133" cy="2781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61"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520267" y="4840288"/>
            <a:ext cx="3132667" cy="2017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pic>
        <p:nvPicPr>
          <p:cNvPr id="19462"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117600" y="4800600"/>
            <a:ext cx="2573867" cy="2057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19463" name="TextBox 8"/>
          <p:cNvSpPr txBox="1">
            <a:spLocks noChangeArrowheads="1"/>
          </p:cNvSpPr>
          <p:nvPr/>
        </p:nvSpPr>
        <p:spPr bwMode="auto">
          <a:xfrm>
            <a:off x="1049867" y="4419600"/>
            <a:ext cx="607089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ＭＳ Ｐゴシック" pitchFamily="34" charset="-128"/>
              </a:defRPr>
            </a:lvl1pPr>
            <a:lvl2pPr marL="742950" indent="-285750" eaLnBrk="0" hangingPunct="0">
              <a:defRPr sz="2400">
                <a:solidFill>
                  <a:schemeClr val="tx1"/>
                </a:solidFill>
                <a:latin typeface="Times New Roman" pitchFamily="18" charset="0"/>
                <a:ea typeface="ＭＳ Ｐゴシック" pitchFamily="34" charset="-128"/>
              </a:defRPr>
            </a:lvl2pPr>
            <a:lvl3pPr marL="1143000" indent="-228600" eaLnBrk="0" hangingPunct="0">
              <a:defRPr sz="2400">
                <a:solidFill>
                  <a:schemeClr val="tx1"/>
                </a:solidFill>
                <a:latin typeface="Times New Roman" pitchFamily="18" charset="0"/>
                <a:ea typeface="ＭＳ Ｐゴシック" pitchFamily="34" charset="-128"/>
              </a:defRPr>
            </a:lvl3pPr>
            <a:lvl4pPr marL="1600200" indent="-228600" eaLnBrk="0" hangingPunct="0">
              <a:defRPr sz="2400">
                <a:solidFill>
                  <a:schemeClr val="tx1"/>
                </a:solidFill>
                <a:latin typeface="Times New Roman" pitchFamily="18" charset="0"/>
                <a:ea typeface="ＭＳ Ｐゴシック" pitchFamily="34" charset="-128"/>
              </a:defRPr>
            </a:lvl4pPr>
            <a:lvl5pPr marL="2057400" indent="-228600" eaLnBrk="0" hangingPunct="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r>
              <a:rPr lang="en-US" altLang="en-US" sz="1800">
                <a:latin typeface="Arial" charset="0"/>
                <a:cs typeface="Arial" charset="0"/>
              </a:rPr>
              <a:t>CBFV 120 cm/s			           CBFV 57 cm/s</a:t>
            </a:r>
          </a:p>
        </p:txBody>
      </p:sp>
    </p:spTree>
    <p:extLst>
      <p:ext uri="{BB962C8B-B14F-4D97-AF65-F5344CB8AC3E}">
        <p14:creationId xmlns:p14="http://schemas.microsoft.com/office/powerpoint/2010/main" xmlns="" val="30093759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a:bodyPr>
          <a:lstStyle/>
          <a:p>
            <a:pPr eaLnBrk="1" hangingPunct="1"/>
            <a:r>
              <a:rPr lang="en-US" altLang="en-US" dirty="0" smtClean="0">
                <a:solidFill>
                  <a:srgbClr val="FF0000"/>
                </a:solidFill>
              </a:rPr>
              <a:t>Role of TCD: </a:t>
            </a:r>
            <a:r>
              <a:rPr lang="en-US" altLang="en-US" dirty="0" smtClean="0"/>
              <a:t>Post TBI vasospasm</a:t>
            </a:r>
          </a:p>
        </p:txBody>
      </p:sp>
      <p:sp>
        <p:nvSpPr>
          <p:cNvPr id="2" name="Content Placeholder 2"/>
          <p:cNvSpPr>
            <a:spLocks noGrp="1"/>
          </p:cNvSpPr>
          <p:nvPr>
            <p:ph idx="1"/>
          </p:nvPr>
        </p:nvSpPr>
        <p:spPr>
          <a:xfrm>
            <a:off x="685800" y="1676400"/>
            <a:ext cx="7772400" cy="4114800"/>
          </a:xfrm>
        </p:spPr>
        <p:txBody>
          <a:bodyPr/>
          <a:lstStyle/>
          <a:p>
            <a:pPr eaLnBrk="1" hangingPunct="1">
              <a:buClr>
                <a:srgbClr val="FF0000"/>
              </a:buClr>
              <a:buFont typeface="Symbol" pitchFamily="18" charset="2"/>
              <a:buChar char="·"/>
            </a:pPr>
            <a:r>
              <a:rPr lang="en-US" altLang="en-US" sz="2800" dirty="0" smtClean="0"/>
              <a:t>The incidence of vasospasm after TBI is similar to that following aneurysmal SAH but seems also could start later (up to 10 days) and be longer</a:t>
            </a:r>
            <a:br>
              <a:rPr lang="en-US" altLang="en-US" sz="2800" dirty="0" smtClean="0"/>
            </a:br>
            <a:endParaRPr lang="en-US" altLang="en-US" sz="2800" dirty="0" smtClean="0"/>
          </a:p>
          <a:p>
            <a:pPr eaLnBrk="1" hangingPunct="1">
              <a:buClr>
                <a:srgbClr val="FF0000"/>
              </a:buClr>
              <a:buFont typeface="Symbol" pitchFamily="18" charset="2"/>
              <a:buChar char="·"/>
            </a:pPr>
            <a:r>
              <a:rPr lang="en-US" altLang="en-US" sz="2800" dirty="0" smtClean="0"/>
              <a:t>Because vasospasm is a significant event in a high proportion of patients after TBI, close TCD  monitoring is recommended for the treatment of such patients</a:t>
            </a:r>
          </a:p>
        </p:txBody>
      </p:sp>
    </p:spTree>
    <p:extLst>
      <p:ext uri="{BB962C8B-B14F-4D97-AF65-F5344CB8AC3E}">
        <p14:creationId xmlns:p14="http://schemas.microsoft.com/office/powerpoint/2010/main" xmlns="" val="39917421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defRPr/>
            </a:pPr>
            <a:r>
              <a:rPr lang="en-US" dirty="0" smtClean="0"/>
              <a:t>Post-</a:t>
            </a:r>
            <a:r>
              <a:rPr lang="en-US" dirty="0" err="1" smtClean="0"/>
              <a:t>tbi</a:t>
            </a:r>
            <a:r>
              <a:rPr lang="en-US" dirty="0" smtClean="0"/>
              <a:t> intracranial hypertension</a:t>
            </a:r>
            <a:endParaRPr lang="en-US" dirty="0"/>
          </a:p>
        </p:txBody>
      </p:sp>
      <p:sp>
        <p:nvSpPr>
          <p:cNvPr id="5" name="Text Placeholder 4"/>
          <p:cNvSpPr>
            <a:spLocks noGrp="1"/>
          </p:cNvSpPr>
          <p:nvPr>
            <p:ph type="body" idx="1"/>
          </p:nvPr>
        </p:nvSpPr>
        <p:spPr/>
        <p:txBody>
          <a:bodyPr/>
          <a:lstStyle/>
          <a:p>
            <a:pPr>
              <a:buFont typeface="Arial" charset="0"/>
              <a:buNone/>
              <a:defRPr/>
            </a:pPr>
            <a:endParaRPr lang="en-US"/>
          </a:p>
        </p:txBody>
      </p:sp>
    </p:spTree>
    <p:extLst>
      <p:ext uri="{BB962C8B-B14F-4D97-AF65-F5344CB8AC3E}">
        <p14:creationId xmlns:p14="http://schemas.microsoft.com/office/powerpoint/2010/main" xmlns="" val="4548417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sz="3200" smtClean="0"/>
              <a:t>ICP Monitoring Methods</a:t>
            </a:r>
          </a:p>
        </p:txBody>
      </p:sp>
      <p:sp>
        <p:nvSpPr>
          <p:cNvPr id="25603" name="Content Placeholder 3"/>
          <p:cNvSpPr>
            <a:spLocks noGrp="1"/>
          </p:cNvSpPr>
          <p:nvPr>
            <p:ph sz="half" idx="2"/>
          </p:nvPr>
        </p:nvSpPr>
        <p:spPr/>
        <p:txBody>
          <a:bodyPr/>
          <a:lstStyle/>
          <a:p>
            <a:pPr>
              <a:buClr>
                <a:srgbClr val="FF0000"/>
              </a:buClr>
              <a:buFont typeface="Symbol" panose="05050102010706020507" pitchFamily="18" charset="2"/>
              <a:buChar char="·"/>
              <a:defRPr/>
            </a:pPr>
            <a:r>
              <a:rPr lang="en-US" altLang="en-US" sz="2400" b="1" dirty="0" smtClean="0">
                <a:latin typeface="Arial" charset="0"/>
                <a:cs typeface="Arial" charset="0"/>
              </a:rPr>
              <a:t>IV catheter “Gold Standard”</a:t>
            </a:r>
          </a:p>
          <a:p>
            <a:pPr>
              <a:buFontTx/>
              <a:buNone/>
              <a:defRPr/>
            </a:pPr>
            <a:r>
              <a:rPr lang="en-US" altLang="en-US" dirty="0" smtClean="0">
                <a:latin typeface="Arial" charset="0"/>
                <a:cs typeface="Arial" charset="0"/>
              </a:rPr>
              <a:t>	  </a:t>
            </a:r>
            <a:r>
              <a:rPr lang="en-US" altLang="en-US" sz="2000" dirty="0" smtClean="0">
                <a:latin typeface="Arial" charset="0"/>
                <a:cs typeface="Arial" charset="0"/>
              </a:rPr>
              <a:t>- Most invasive method</a:t>
            </a:r>
          </a:p>
          <a:p>
            <a:pPr>
              <a:buFontTx/>
              <a:buNone/>
              <a:defRPr/>
            </a:pPr>
            <a:r>
              <a:rPr lang="en-US" altLang="en-US" sz="2000" dirty="0" smtClean="0">
                <a:latin typeface="Arial" charset="0"/>
                <a:cs typeface="Arial" charset="0"/>
              </a:rPr>
              <a:t>	  - High infection rate</a:t>
            </a:r>
          </a:p>
          <a:p>
            <a:pPr>
              <a:buFontTx/>
              <a:buNone/>
              <a:defRPr/>
            </a:pPr>
            <a:r>
              <a:rPr lang="en-US" altLang="en-US" sz="2000" dirty="0" smtClean="0">
                <a:latin typeface="Arial" charset="0"/>
                <a:cs typeface="Arial" charset="0"/>
              </a:rPr>
              <a:t>	  - May be difficult to insert</a:t>
            </a:r>
          </a:p>
          <a:p>
            <a:pPr>
              <a:buFontTx/>
              <a:buNone/>
              <a:defRPr/>
            </a:pPr>
            <a:r>
              <a:rPr lang="en-US" altLang="en-US" sz="2000" dirty="0" smtClean="0">
                <a:latin typeface="Arial" charset="0"/>
                <a:cs typeface="Arial" charset="0"/>
              </a:rPr>
              <a:t>	  - Simultaneous CSF 	drainage and ICP 	monitoring not possible</a:t>
            </a:r>
          </a:p>
          <a:p>
            <a:pPr>
              <a:buClr>
                <a:srgbClr val="FF0000"/>
              </a:buClr>
              <a:buFont typeface="Symbol" panose="05050102010706020507" pitchFamily="18" charset="2"/>
              <a:buChar char="·"/>
              <a:defRPr/>
            </a:pPr>
            <a:r>
              <a:rPr lang="en-US" altLang="en-US" sz="2400" b="1" dirty="0" smtClean="0">
                <a:latin typeface="Arial" charset="0"/>
                <a:cs typeface="Arial" charset="0"/>
              </a:rPr>
              <a:t>I/P Probe</a:t>
            </a:r>
            <a:r>
              <a:rPr lang="en-US" altLang="en-US" sz="2400" dirty="0" smtClean="0">
                <a:latin typeface="Arial" charset="0"/>
                <a:cs typeface="Arial" charset="0"/>
              </a:rPr>
              <a:t/>
            </a:r>
            <a:br>
              <a:rPr lang="en-US" altLang="en-US" sz="2400" dirty="0" smtClean="0">
                <a:latin typeface="Arial" charset="0"/>
                <a:cs typeface="Arial" charset="0"/>
              </a:rPr>
            </a:br>
            <a:r>
              <a:rPr lang="en-US" altLang="en-US" sz="2000" dirty="0" smtClean="0">
                <a:latin typeface="Arial" charset="0"/>
                <a:cs typeface="Arial" charset="0"/>
              </a:rPr>
              <a:t>- Measures local pressure</a:t>
            </a:r>
          </a:p>
          <a:p>
            <a:pPr marL="0" indent="0">
              <a:buClr>
                <a:srgbClr val="FF0000"/>
              </a:buClr>
              <a:buFont typeface="Arial" charset="0"/>
              <a:buNone/>
              <a:defRPr/>
            </a:pPr>
            <a:r>
              <a:rPr lang="en-US" altLang="en-US" sz="2000" dirty="0" smtClean="0">
                <a:latin typeface="Arial" charset="0"/>
                <a:cs typeface="Arial" charset="0"/>
              </a:rPr>
              <a:t>     - Drift of zero over time</a:t>
            </a:r>
          </a:p>
        </p:txBody>
      </p:sp>
      <p:pic>
        <p:nvPicPr>
          <p:cNvPr id="31748" name="Picture 2"/>
          <p:cNvPicPr>
            <a:picLocks noGrp="1" noChangeAspect="1" noChangeArrowheads="1"/>
          </p:cNvPicPr>
          <p:nvPr>
            <p:ph sz="half" idx="1"/>
          </p:nvPr>
        </p:nvPicPr>
        <p:blipFill>
          <a:blip r:embed="rId2" cstate="print">
            <a:extLst>
              <a:ext uri="{28A0092B-C50C-407E-A947-70E740481C1C}">
                <a14:useLocalDpi xmlns:a14="http://schemas.microsoft.com/office/drawing/2010/main" xmlns="" val="0"/>
              </a:ext>
            </a:extLst>
          </a:blip>
          <a:srcRect/>
          <a:stretch>
            <a:fillRect/>
          </a:stretch>
        </p:blipFill>
        <p:spPr>
          <a:xfrm>
            <a:off x="609600" y="1600200"/>
            <a:ext cx="3810000" cy="2400300"/>
          </a:xfrm>
        </p:spPr>
      </p:pic>
      <p:sp>
        <p:nvSpPr>
          <p:cNvPr id="31749" name="Rectangle 5"/>
          <p:cNvSpPr>
            <a:spLocks noChangeArrowheads="1"/>
          </p:cNvSpPr>
          <p:nvPr/>
        </p:nvSpPr>
        <p:spPr bwMode="auto">
          <a:xfrm>
            <a:off x="533400" y="4038600"/>
            <a:ext cx="4572000" cy="2678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chemeClr val="tx1"/>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chemeClr val="tx1"/>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chemeClr val="tx1"/>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spcBef>
                <a:spcPct val="0"/>
              </a:spcBef>
              <a:buClr>
                <a:srgbClr val="FF0000"/>
              </a:buClr>
            </a:pPr>
            <a:r>
              <a:rPr lang="en-US" altLang="en-US" sz="2000"/>
              <a:t>   </a:t>
            </a:r>
            <a:r>
              <a:rPr lang="en-US" altLang="en-US" sz="2400" b="1"/>
              <a:t>ED Probe</a:t>
            </a:r>
            <a:r>
              <a:rPr lang="en-US" altLang="en-US" sz="2000"/>
              <a:t/>
            </a:r>
            <a:br>
              <a:rPr lang="en-US" altLang="en-US" sz="2000"/>
            </a:br>
            <a:r>
              <a:rPr lang="en-US" altLang="en-US" sz="2000"/>
              <a:t>     - Limited accuracy</a:t>
            </a:r>
          </a:p>
          <a:p>
            <a:pPr eaLnBrk="1" hangingPunct="1">
              <a:spcBef>
                <a:spcPct val="0"/>
              </a:spcBef>
              <a:buClr>
                <a:srgbClr val="FF0000"/>
              </a:buClr>
              <a:buFontTx/>
              <a:buNone/>
            </a:pPr>
            <a:r>
              <a:rPr lang="en-US" altLang="en-US" sz="2000"/>
              <a:t>     - Relatively delicate</a:t>
            </a:r>
            <a:br>
              <a:rPr lang="en-US" altLang="en-US" sz="2000"/>
            </a:br>
            <a:endParaRPr lang="en-US" altLang="en-US" sz="2000" b="1"/>
          </a:p>
          <a:p>
            <a:pPr eaLnBrk="1" hangingPunct="1">
              <a:spcBef>
                <a:spcPct val="0"/>
              </a:spcBef>
              <a:buClr>
                <a:srgbClr val="FF0000"/>
              </a:buClr>
            </a:pPr>
            <a:r>
              <a:rPr lang="en-US" altLang="en-US" sz="2000" b="1"/>
              <a:t>   </a:t>
            </a:r>
            <a:r>
              <a:rPr lang="en-US" altLang="en-US" sz="2400" b="1"/>
              <a:t>SA Probe</a:t>
            </a:r>
            <a:r>
              <a:rPr lang="en-US" altLang="en-US" sz="2000"/>
              <a:t/>
            </a:r>
            <a:br>
              <a:rPr lang="en-US" altLang="en-US" sz="2000"/>
            </a:br>
            <a:r>
              <a:rPr lang="en-US" altLang="en-US" sz="2000"/>
              <a:t>     - Limited accuracy</a:t>
            </a:r>
          </a:p>
          <a:p>
            <a:pPr eaLnBrk="1" hangingPunct="1">
              <a:spcBef>
                <a:spcPct val="0"/>
              </a:spcBef>
              <a:buClr>
                <a:srgbClr val="FF0000"/>
              </a:buClr>
              <a:buFontTx/>
              <a:buNone/>
            </a:pPr>
            <a:r>
              <a:rPr lang="en-US" altLang="en-US" sz="2000"/>
              <a:t>     - High failure rate</a:t>
            </a:r>
            <a:br>
              <a:rPr lang="en-US" altLang="en-US" sz="2000"/>
            </a:br>
            <a:r>
              <a:rPr lang="en-US" altLang="en-US" sz="2000"/>
              <a:t>     - Periodic flushing necessary</a:t>
            </a:r>
          </a:p>
        </p:txBody>
      </p:sp>
      <p:sp>
        <p:nvSpPr>
          <p:cNvPr id="31750" name="TextBox 6"/>
          <p:cNvSpPr txBox="1">
            <a:spLocks noChangeArrowheads="1"/>
          </p:cNvSpPr>
          <p:nvPr/>
        </p:nvSpPr>
        <p:spPr bwMode="auto">
          <a:xfrm>
            <a:off x="457200" y="2438400"/>
            <a:ext cx="427038"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chemeClr val="tx1"/>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chemeClr val="tx1"/>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chemeClr val="tx1"/>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spcBef>
                <a:spcPct val="0"/>
              </a:spcBef>
              <a:buFontTx/>
              <a:buNone/>
            </a:pPr>
            <a:r>
              <a:rPr lang="en-US" altLang="en-US" sz="2000" b="1">
                <a:solidFill>
                  <a:srgbClr val="FF0000"/>
                </a:solidFill>
              </a:rPr>
              <a:t>IV</a:t>
            </a:r>
          </a:p>
        </p:txBody>
      </p:sp>
      <p:sp>
        <p:nvSpPr>
          <p:cNvPr id="31751" name="TextBox 7"/>
          <p:cNvSpPr txBox="1">
            <a:spLocks noChangeArrowheads="1"/>
          </p:cNvSpPr>
          <p:nvPr/>
        </p:nvSpPr>
        <p:spPr bwMode="auto">
          <a:xfrm>
            <a:off x="762000" y="2057400"/>
            <a:ext cx="427038"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chemeClr val="tx1"/>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chemeClr val="tx1"/>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chemeClr val="tx1"/>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spcBef>
                <a:spcPct val="0"/>
              </a:spcBef>
              <a:buFontTx/>
              <a:buNone/>
            </a:pPr>
            <a:r>
              <a:rPr lang="en-US" altLang="en-US" sz="2000" b="1">
                <a:solidFill>
                  <a:srgbClr val="FF0000"/>
                </a:solidFill>
              </a:rPr>
              <a:t>IP</a:t>
            </a:r>
          </a:p>
        </p:txBody>
      </p:sp>
      <p:sp>
        <p:nvSpPr>
          <p:cNvPr id="31752" name="TextBox 8"/>
          <p:cNvSpPr txBox="1">
            <a:spLocks noChangeArrowheads="1"/>
          </p:cNvSpPr>
          <p:nvPr/>
        </p:nvSpPr>
        <p:spPr bwMode="auto">
          <a:xfrm>
            <a:off x="1371600" y="1828800"/>
            <a:ext cx="54292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chemeClr val="tx1"/>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chemeClr val="tx1"/>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chemeClr val="tx1"/>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spcBef>
                <a:spcPct val="0"/>
              </a:spcBef>
              <a:buFontTx/>
              <a:buNone/>
            </a:pPr>
            <a:r>
              <a:rPr lang="en-US" altLang="en-US" sz="2000" b="1">
                <a:solidFill>
                  <a:srgbClr val="FF0000"/>
                </a:solidFill>
              </a:rPr>
              <a:t>ED</a:t>
            </a:r>
          </a:p>
        </p:txBody>
      </p:sp>
      <p:sp>
        <p:nvSpPr>
          <p:cNvPr id="31753" name="TextBox 9"/>
          <p:cNvSpPr txBox="1">
            <a:spLocks noChangeArrowheads="1"/>
          </p:cNvSpPr>
          <p:nvPr/>
        </p:nvSpPr>
        <p:spPr bwMode="auto">
          <a:xfrm>
            <a:off x="3581400" y="1905000"/>
            <a:ext cx="54292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chemeClr val="tx1"/>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chemeClr val="tx1"/>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chemeClr val="tx1"/>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spcBef>
                <a:spcPct val="0"/>
              </a:spcBef>
              <a:buFontTx/>
              <a:buNone/>
            </a:pPr>
            <a:r>
              <a:rPr lang="en-US" altLang="en-US" sz="2000" b="1">
                <a:solidFill>
                  <a:srgbClr val="FF0000"/>
                </a:solidFill>
              </a:rPr>
              <a:t>SA</a:t>
            </a:r>
          </a:p>
        </p:txBody>
      </p:sp>
    </p:spTree>
    <p:extLst>
      <p:ext uri="{BB962C8B-B14F-4D97-AF65-F5344CB8AC3E}">
        <p14:creationId xmlns:p14="http://schemas.microsoft.com/office/powerpoint/2010/main" xmlns="" val="5089385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685800" y="381000"/>
            <a:ext cx="8229600" cy="1143000"/>
          </a:xfrm>
        </p:spPr>
        <p:txBody>
          <a:bodyPr rtlCol="0">
            <a:normAutofit fontScale="90000"/>
          </a:bodyPr>
          <a:lstStyle/>
          <a:p>
            <a:pPr eaLnBrk="1" fontAlgn="auto" hangingPunct="1">
              <a:spcAft>
                <a:spcPts val="0"/>
              </a:spcAft>
              <a:defRPr/>
            </a:pPr>
            <a:r>
              <a:rPr lang="en-US" dirty="0" smtClean="0">
                <a:cs typeface="Arial" charset="0"/>
              </a:rPr>
              <a:t>Typical morphology of TCD wave-form</a:t>
            </a:r>
          </a:p>
        </p:txBody>
      </p:sp>
      <p:sp>
        <p:nvSpPr>
          <p:cNvPr id="64515" name="Content Placeholder 2"/>
          <p:cNvSpPr>
            <a:spLocks noGrp="1"/>
          </p:cNvSpPr>
          <p:nvPr>
            <p:ph sz="half" idx="1"/>
          </p:nvPr>
        </p:nvSpPr>
        <p:spPr>
          <a:xfrm>
            <a:off x="457200" y="1600200"/>
            <a:ext cx="4038600" cy="5029200"/>
          </a:xfrm>
        </p:spPr>
        <p:txBody>
          <a:bodyPr>
            <a:normAutofit lnSpcReduction="10000"/>
          </a:bodyPr>
          <a:lstStyle/>
          <a:p>
            <a:pPr eaLnBrk="1" hangingPunct="1"/>
            <a:r>
              <a:rPr lang="en-US" altLang="en-US" sz="2400" smtClean="0"/>
              <a:t>MCA (M1 and M2 segm)</a:t>
            </a:r>
          </a:p>
          <a:p>
            <a:pPr eaLnBrk="1" hangingPunct="1"/>
            <a:r>
              <a:rPr lang="en-US" altLang="en-US" sz="2400" smtClean="0"/>
              <a:t>ICA (C1, C3 and C4 segm)</a:t>
            </a:r>
          </a:p>
          <a:p>
            <a:pPr eaLnBrk="1" hangingPunct="1"/>
            <a:r>
              <a:rPr lang="en-US" altLang="en-US" sz="2400" smtClean="0"/>
              <a:t>ACA (A1 segm)</a:t>
            </a:r>
          </a:p>
          <a:p>
            <a:pPr eaLnBrk="1" hangingPunct="1"/>
            <a:r>
              <a:rPr lang="en-US" altLang="en-US" sz="2400" smtClean="0"/>
              <a:t>PCA (P1, P2 segm)</a:t>
            </a:r>
          </a:p>
          <a:p>
            <a:pPr eaLnBrk="1" hangingPunct="1"/>
            <a:r>
              <a:rPr lang="en-US" altLang="en-US" sz="2400" smtClean="0"/>
              <a:t>VA’s and BA</a:t>
            </a:r>
          </a:p>
          <a:p>
            <a:pPr eaLnBrk="1" hangingPunct="1"/>
            <a:endParaRPr lang="en-US" altLang="en-US" smtClean="0"/>
          </a:p>
          <a:p>
            <a:pPr eaLnBrk="1" hangingPunct="1"/>
            <a:endParaRPr lang="en-US" altLang="en-US" smtClean="0"/>
          </a:p>
          <a:p>
            <a:pPr eaLnBrk="1" hangingPunct="1">
              <a:buFont typeface="Wingdings" pitchFamily="2" charset="2"/>
              <a:buNone/>
            </a:pPr>
            <a:endParaRPr lang="en-US" altLang="en-US" smtClean="0"/>
          </a:p>
          <a:p>
            <a:pPr eaLnBrk="1" hangingPunct="1"/>
            <a:r>
              <a:rPr lang="en-US" altLang="en-US" b="1" smtClean="0">
                <a:solidFill>
                  <a:srgbClr val="FF0000"/>
                </a:solidFill>
              </a:rPr>
              <a:t>Low peripheral resistance/Low PI</a:t>
            </a:r>
            <a:endParaRPr lang="en-US" altLang="en-US" smtClean="0">
              <a:solidFill>
                <a:srgbClr val="FF0000"/>
              </a:solidFill>
            </a:endParaRPr>
          </a:p>
        </p:txBody>
      </p:sp>
      <p:sp>
        <p:nvSpPr>
          <p:cNvPr id="64516" name="Content Placeholder 3"/>
          <p:cNvSpPr>
            <a:spLocks noGrp="1"/>
          </p:cNvSpPr>
          <p:nvPr>
            <p:ph sz="half" idx="2"/>
          </p:nvPr>
        </p:nvSpPr>
        <p:spPr>
          <a:xfrm>
            <a:off x="4648200" y="1676400"/>
            <a:ext cx="4038600" cy="4525963"/>
          </a:xfrm>
        </p:spPr>
        <p:txBody>
          <a:bodyPr>
            <a:normAutofit lnSpcReduction="10000"/>
          </a:bodyPr>
          <a:lstStyle/>
          <a:p>
            <a:pPr eaLnBrk="1" hangingPunct="1"/>
            <a:r>
              <a:rPr lang="en-US" altLang="en-US" smtClean="0"/>
              <a:t>OA</a:t>
            </a:r>
          </a:p>
          <a:p>
            <a:pPr eaLnBrk="1" hangingPunct="1"/>
            <a:endParaRPr lang="en-US" altLang="en-US" smtClean="0"/>
          </a:p>
          <a:p>
            <a:pPr eaLnBrk="1" hangingPunct="1"/>
            <a:endParaRPr lang="en-US" altLang="en-US" smtClean="0"/>
          </a:p>
          <a:p>
            <a:pPr eaLnBrk="1" hangingPunct="1"/>
            <a:endParaRPr lang="en-US" altLang="en-US" smtClean="0"/>
          </a:p>
          <a:p>
            <a:pPr eaLnBrk="1" hangingPunct="1">
              <a:buFont typeface="Wingdings" pitchFamily="2" charset="2"/>
              <a:buNone/>
            </a:pPr>
            <a:endParaRPr lang="en-US" altLang="en-US" smtClean="0"/>
          </a:p>
          <a:p>
            <a:pPr eaLnBrk="1" hangingPunct="1"/>
            <a:r>
              <a:rPr lang="en-US" altLang="en-US" b="1" smtClean="0">
                <a:solidFill>
                  <a:srgbClr val="FF0000"/>
                </a:solidFill>
              </a:rPr>
              <a:t>High peripheral resistance/High PI</a:t>
            </a:r>
            <a:endParaRPr lang="en-US" altLang="en-US" smtClean="0">
              <a:solidFill>
                <a:srgbClr val="FF0000"/>
              </a:solidFill>
            </a:endParaRPr>
          </a:p>
          <a:p>
            <a:pPr eaLnBrk="1" hangingPunct="1"/>
            <a:endParaRPr lang="en-US" altLang="en-US" smtClean="0"/>
          </a:p>
        </p:txBody>
      </p:sp>
      <p:pic>
        <p:nvPicPr>
          <p:cNvPr id="32773" name="Picture 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838200" y="4267200"/>
            <a:ext cx="2973388" cy="1482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6326" name="Content Placeholder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876800" y="2438400"/>
            <a:ext cx="2868613" cy="1611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040083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4515">
                                            <p:txEl>
                                              <p:pRg st="0" end="0"/>
                                            </p:txEl>
                                          </p:spTgt>
                                        </p:tgtEl>
                                        <p:attrNameLst>
                                          <p:attrName>style.visibility</p:attrName>
                                        </p:attrNameLst>
                                      </p:cBhvr>
                                      <p:to>
                                        <p:strVal val="visible"/>
                                      </p:to>
                                    </p:set>
                                    <p:anim calcmode="lin" valueType="num">
                                      <p:cBhvr additive="base">
                                        <p:cTn id="7" dur="500" fill="hold"/>
                                        <p:tgtEl>
                                          <p:spTgt spid="6451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45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4515">
                                            <p:txEl>
                                              <p:pRg st="1" end="1"/>
                                            </p:txEl>
                                          </p:spTgt>
                                        </p:tgtEl>
                                        <p:attrNameLst>
                                          <p:attrName>style.visibility</p:attrName>
                                        </p:attrNameLst>
                                      </p:cBhvr>
                                      <p:to>
                                        <p:strVal val="visible"/>
                                      </p:to>
                                    </p:set>
                                    <p:anim calcmode="lin" valueType="num">
                                      <p:cBhvr additive="base">
                                        <p:cTn id="13" dur="500" fill="hold"/>
                                        <p:tgtEl>
                                          <p:spTgt spid="6451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45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4515">
                                            <p:txEl>
                                              <p:pRg st="2" end="2"/>
                                            </p:txEl>
                                          </p:spTgt>
                                        </p:tgtEl>
                                        <p:attrNameLst>
                                          <p:attrName>style.visibility</p:attrName>
                                        </p:attrNameLst>
                                      </p:cBhvr>
                                      <p:to>
                                        <p:strVal val="visible"/>
                                      </p:to>
                                    </p:set>
                                    <p:anim calcmode="lin" valueType="num">
                                      <p:cBhvr additive="base">
                                        <p:cTn id="19" dur="500" fill="hold"/>
                                        <p:tgtEl>
                                          <p:spTgt spid="6451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45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4515">
                                            <p:txEl>
                                              <p:pRg st="3" end="3"/>
                                            </p:txEl>
                                          </p:spTgt>
                                        </p:tgtEl>
                                        <p:attrNameLst>
                                          <p:attrName>style.visibility</p:attrName>
                                        </p:attrNameLst>
                                      </p:cBhvr>
                                      <p:to>
                                        <p:strVal val="visible"/>
                                      </p:to>
                                    </p:set>
                                    <p:anim calcmode="lin" valueType="num">
                                      <p:cBhvr additive="base">
                                        <p:cTn id="25" dur="500" fill="hold"/>
                                        <p:tgtEl>
                                          <p:spTgt spid="6451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451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4515">
                                            <p:txEl>
                                              <p:pRg st="4" end="4"/>
                                            </p:txEl>
                                          </p:spTgt>
                                        </p:tgtEl>
                                        <p:attrNameLst>
                                          <p:attrName>style.visibility</p:attrName>
                                        </p:attrNameLst>
                                      </p:cBhvr>
                                      <p:to>
                                        <p:strVal val="visible"/>
                                      </p:to>
                                    </p:set>
                                    <p:anim calcmode="lin" valueType="num">
                                      <p:cBhvr additive="base">
                                        <p:cTn id="31" dur="500" fill="hold"/>
                                        <p:tgtEl>
                                          <p:spTgt spid="6451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451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4515">
                                            <p:txEl>
                                              <p:pRg st="8" end="8"/>
                                            </p:txEl>
                                          </p:spTgt>
                                        </p:tgtEl>
                                        <p:attrNameLst>
                                          <p:attrName>style.visibility</p:attrName>
                                        </p:attrNameLst>
                                      </p:cBhvr>
                                      <p:to>
                                        <p:strVal val="visible"/>
                                      </p:to>
                                    </p:set>
                                    <p:anim calcmode="lin" valueType="num">
                                      <p:cBhvr additive="base">
                                        <p:cTn id="37" dur="500" fill="hold"/>
                                        <p:tgtEl>
                                          <p:spTgt spid="64515">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4515">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64516">
                                            <p:txEl>
                                              <p:pRg st="0" end="0"/>
                                            </p:txEl>
                                          </p:spTgt>
                                        </p:tgtEl>
                                        <p:attrNameLst>
                                          <p:attrName>style.visibility</p:attrName>
                                        </p:attrNameLst>
                                      </p:cBhvr>
                                      <p:to>
                                        <p:strVal val="visible"/>
                                      </p:to>
                                    </p:set>
                                    <p:anim calcmode="lin" valueType="num">
                                      <p:cBhvr additive="base">
                                        <p:cTn id="41" dur="500" fill="hold"/>
                                        <p:tgtEl>
                                          <p:spTgt spid="64516">
                                            <p:txEl>
                                              <p:pRg st="0" end="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64516">
                                            <p:txEl>
                                              <p:pRg st="0" end="0"/>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64516">
                                            <p:txEl>
                                              <p:pRg st="5" end="5"/>
                                            </p:txEl>
                                          </p:spTgt>
                                        </p:tgtEl>
                                        <p:attrNameLst>
                                          <p:attrName>style.visibility</p:attrName>
                                        </p:attrNameLst>
                                      </p:cBhvr>
                                      <p:to>
                                        <p:strVal val="visible"/>
                                      </p:to>
                                    </p:set>
                                    <p:anim calcmode="lin" valueType="num">
                                      <p:cBhvr additive="base">
                                        <p:cTn id="45" dur="500" fill="hold"/>
                                        <p:tgtEl>
                                          <p:spTgt spid="64516">
                                            <p:txEl>
                                              <p:pRg st="5" end="5"/>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6451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4" fill="hold" nodeType="clickEffect">
                                  <p:stCondLst>
                                    <p:cond delay="0"/>
                                  </p:stCondLst>
                                  <p:childTnLst>
                                    <p:set>
                                      <p:cBhvr>
                                        <p:cTn id="50" dur="1" fill="hold">
                                          <p:stCondLst>
                                            <p:cond delay="0"/>
                                          </p:stCondLst>
                                        </p:cTn>
                                        <p:tgtEl>
                                          <p:spTgt spid="56326"/>
                                        </p:tgtEl>
                                        <p:attrNameLst>
                                          <p:attrName>style.visibility</p:attrName>
                                        </p:attrNameLst>
                                      </p:cBhvr>
                                      <p:to>
                                        <p:strVal val="visible"/>
                                      </p:to>
                                    </p:set>
                                    <p:anim calcmode="lin" valueType="num">
                                      <p:cBhvr additive="base">
                                        <p:cTn id="51" dur="500" fill="hold"/>
                                        <p:tgtEl>
                                          <p:spTgt spid="56326"/>
                                        </p:tgtEl>
                                        <p:attrNameLst>
                                          <p:attrName>ppt_x</p:attrName>
                                        </p:attrNameLst>
                                      </p:cBhvr>
                                      <p:tavLst>
                                        <p:tav tm="0">
                                          <p:val>
                                            <p:strVal val="#ppt_x"/>
                                          </p:val>
                                        </p:tav>
                                        <p:tav tm="100000">
                                          <p:val>
                                            <p:strVal val="#ppt_x"/>
                                          </p:val>
                                        </p:tav>
                                      </p:tavLst>
                                    </p:anim>
                                    <p:anim calcmode="lin" valueType="num">
                                      <p:cBhvr additive="base">
                                        <p:cTn id="52" dur="500" fill="hold"/>
                                        <p:tgtEl>
                                          <p:spTgt spid="563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p:bldP spid="64516"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a:xfrm>
            <a:off x="381000" y="304800"/>
            <a:ext cx="8534400" cy="914400"/>
          </a:xfrm>
        </p:spPr>
        <p:txBody>
          <a:bodyPr rtlCol="0">
            <a:normAutofit fontScale="90000"/>
          </a:bodyPr>
          <a:lstStyle/>
          <a:p>
            <a:pPr eaLnBrk="1" fontAlgn="auto" hangingPunct="1">
              <a:spcAft>
                <a:spcPts val="0"/>
              </a:spcAft>
              <a:defRPr/>
            </a:pPr>
            <a:r>
              <a:rPr lang="en-US" sz="3100" dirty="0" smtClean="0"/>
              <a:t>TCD wave-form changes with development of intracranial hypertension</a:t>
            </a:r>
            <a:r>
              <a:rPr lang="en-US" sz="3200" dirty="0" smtClean="0"/>
              <a:t/>
            </a:r>
            <a:br>
              <a:rPr lang="en-US" sz="3200" dirty="0" smtClean="0"/>
            </a:br>
            <a:r>
              <a:rPr lang="en-US" sz="2200" b="0" dirty="0" smtClean="0"/>
              <a:t>Moreno et al, 2000; </a:t>
            </a:r>
            <a:r>
              <a:rPr lang="en-US" sz="2200" b="0" dirty="0" err="1" smtClean="0"/>
              <a:t>Belner</a:t>
            </a:r>
            <a:r>
              <a:rPr lang="en-US" sz="2200" b="0" dirty="0" smtClean="0"/>
              <a:t> et al, 2004; et al, 2005; </a:t>
            </a:r>
            <a:r>
              <a:rPr lang="en-US" sz="2200" b="0" dirty="0" err="1" smtClean="0"/>
              <a:t>Splavski</a:t>
            </a:r>
            <a:r>
              <a:rPr lang="en-US" sz="2200" b="0" dirty="0" smtClean="0"/>
              <a:t> et al, 2007; </a:t>
            </a:r>
            <a:br>
              <a:rPr lang="en-US" sz="2200" b="0" dirty="0" smtClean="0"/>
            </a:br>
            <a:r>
              <a:rPr lang="en-US" sz="2200" b="0" dirty="0" err="1" smtClean="0"/>
              <a:t>Melo</a:t>
            </a:r>
            <a:r>
              <a:rPr lang="en-US" sz="2200" b="0" dirty="0" smtClean="0"/>
              <a:t> et al, 2011; de Riva et al, 2012 and many, many others</a:t>
            </a:r>
          </a:p>
        </p:txBody>
      </p:sp>
      <p:pic>
        <p:nvPicPr>
          <p:cNvPr id="63493" name="Picture 9"/>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2133600" y="3810000"/>
            <a:ext cx="990600" cy="2590800"/>
          </a:xfrm>
          <a:noFill/>
        </p:spPr>
      </p:pic>
      <p:pic>
        <p:nvPicPr>
          <p:cNvPr id="63492" name="Picture 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200" y="3810000"/>
            <a:ext cx="1360488" cy="2581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3494" name="Picture 1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276600" y="3810000"/>
            <a:ext cx="1143000" cy="2590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3495" name="Picture 1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495800" y="3810000"/>
            <a:ext cx="1285875" cy="2600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3496" name="Picture 15"/>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6019800" y="3810000"/>
            <a:ext cx="990600" cy="2590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3497" name="Picture 17"/>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7086600" y="3810000"/>
            <a:ext cx="1204913" cy="2590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13" name="Straight Arrow Connector 12"/>
          <p:cNvCxnSpPr/>
          <p:nvPr/>
        </p:nvCxnSpPr>
        <p:spPr>
          <a:xfrm flipV="1">
            <a:off x="2819400" y="2895600"/>
            <a:ext cx="5791200" cy="838200"/>
          </a:xfrm>
          <a:prstGeom prst="straightConnector1">
            <a:avLst/>
          </a:prstGeom>
          <a:ln w="63500"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3499" name="TextBox 13"/>
          <p:cNvSpPr txBox="1">
            <a:spLocks noChangeArrowheads="1"/>
          </p:cNvSpPr>
          <p:nvPr/>
        </p:nvSpPr>
        <p:spPr bwMode="auto">
          <a:xfrm>
            <a:off x="228600" y="3276600"/>
            <a:ext cx="295433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chemeClr val="tx1"/>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chemeClr val="tx1"/>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chemeClr val="tx1"/>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spcBef>
                <a:spcPct val="0"/>
              </a:spcBef>
              <a:buFontTx/>
              <a:buNone/>
            </a:pPr>
            <a:r>
              <a:rPr lang="en-US" altLang="en-US" sz="1800" b="1">
                <a:solidFill>
                  <a:srgbClr val="FF0000"/>
                </a:solidFill>
              </a:rPr>
              <a:t>Normal ICP		</a:t>
            </a:r>
          </a:p>
        </p:txBody>
      </p:sp>
      <p:sp>
        <p:nvSpPr>
          <p:cNvPr id="15" name="TextBox 14"/>
          <p:cNvSpPr txBox="1">
            <a:spLocks noChangeArrowheads="1"/>
          </p:cNvSpPr>
          <p:nvPr/>
        </p:nvSpPr>
        <p:spPr bwMode="auto">
          <a:xfrm rot="-484063">
            <a:off x="2455200" y="1733418"/>
            <a:ext cx="5200641" cy="16619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chemeClr val="tx1"/>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chemeClr val="tx1"/>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chemeClr val="tx1"/>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spcBef>
                <a:spcPct val="0"/>
              </a:spcBef>
              <a:buFontTx/>
              <a:buNone/>
            </a:pPr>
            <a:r>
              <a:rPr lang="en-US" altLang="en-US" sz="2000" dirty="0">
                <a:solidFill>
                  <a:srgbClr val="0000FF"/>
                </a:solidFill>
              </a:rPr>
              <a:t>PI </a:t>
            </a:r>
            <a:r>
              <a:rPr lang="en-US" altLang="en-US" sz="2000" u="sng" dirty="0">
                <a:solidFill>
                  <a:srgbClr val="0000FF"/>
                </a:solidFill>
              </a:rPr>
              <a:t>&gt;</a:t>
            </a:r>
            <a:r>
              <a:rPr lang="en-US" altLang="en-US" sz="2000" dirty="0">
                <a:solidFill>
                  <a:srgbClr val="0000FF"/>
                </a:solidFill>
              </a:rPr>
              <a:t> 1.25 (</a:t>
            </a:r>
            <a:r>
              <a:rPr lang="en-US" altLang="en-US" sz="2000" dirty="0" err="1">
                <a:solidFill>
                  <a:srgbClr val="0000FF"/>
                </a:solidFill>
              </a:rPr>
              <a:t>Bouzat</a:t>
            </a:r>
            <a:r>
              <a:rPr lang="en-US" altLang="en-US" sz="2000" dirty="0">
                <a:solidFill>
                  <a:srgbClr val="0000FF"/>
                </a:solidFill>
              </a:rPr>
              <a:t> et al, </a:t>
            </a:r>
            <a:r>
              <a:rPr lang="en-US" altLang="en-US" sz="2000" dirty="0" smtClean="0">
                <a:solidFill>
                  <a:srgbClr val="0000FF"/>
                </a:solidFill>
              </a:rPr>
              <a:t>2011, 2016)</a:t>
            </a:r>
            <a:r>
              <a:rPr lang="en-US" altLang="en-US" sz="2000" dirty="0">
                <a:solidFill>
                  <a:srgbClr val="0000FF"/>
                </a:solidFill>
              </a:rPr>
              <a:t/>
            </a:r>
            <a:br>
              <a:rPr lang="en-US" altLang="en-US" sz="2000" dirty="0">
                <a:solidFill>
                  <a:srgbClr val="0000FF"/>
                </a:solidFill>
              </a:rPr>
            </a:br>
            <a:r>
              <a:rPr lang="en-US" altLang="en-US" sz="2000" dirty="0">
                <a:solidFill>
                  <a:srgbClr val="0000FF"/>
                </a:solidFill>
              </a:rPr>
              <a:t>PI ≥ 1.26 could reliably predict CSF-P ≥ 20 cm </a:t>
            </a:r>
            <a:r>
              <a:rPr lang="en-US" altLang="en-US" sz="2000" dirty="0" smtClean="0">
                <a:solidFill>
                  <a:srgbClr val="0000FF"/>
                </a:solidFill>
              </a:rPr>
              <a:t>H</a:t>
            </a:r>
            <a:r>
              <a:rPr lang="en-US" altLang="en-US" sz="1600" dirty="0" smtClean="0">
                <a:solidFill>
                  <a:srgbClr val="0000FF"/>
                </a:solidFill>
              </a:rPr>
              <a:t>2</a:t>
            </a:r>
            <a:r>
              <a:rPr lang="en-US" altLang="en-US" sz="2000" dirty="0">
                <a:solidFill>
                  <a:srgbClr val="0000FF"/>
                </a:solidFill>
              </a:rPr>
              <a:t>O</a:t>
            </a:r>
            <a:r>
              <a:rPr lang="en-US" altLang="en-US" sz="2000" dirty="0" smtClean="0">
                <a:solidFill>
                  <a:srgbClr val="0000FF"/>
                </a:solidFill>
              </a:rPr>
              <a:t>  </a:t>
            </a:r>
            <a:r>
              <a:rPr lang="en-US" altLang="en-US" sz="2000" dirty="0">
                <a:solidFill>
                  <a:srgbClr val="0000FF"/>
                </a:solidFill>
              </a:rPr>
              <a:t>or 14.7 mmHg (</a:t>
            </a:r>
            <a:r>
              <a:rPr lang="en-US" altLang="en-US" sz="2000" dirty="0" err="1">
                <a:solidFill>
                  <a:srgbClr val="0000FF"/>
                </a:solidFill>
              </a:rPr>
              <a:t>Wakerley</a:t>
            </a:r>
            <a:r>
              <a:rPr lang="en-US" altLang="en-US" sz="2000" dirty="0">
                <a:solidFill>
                  <a:srgbClr val="0000FF"/>
                </a:solidFill>
              </a:rPr>
              <a:t> et el, 2015) </a:t>
            </a:r>
            <a:br>
              <a:rPr lang="en-US" altLang="en-US" sz="2000" dirty="0">
                <a:solidFill>
                  <a:srgbClr val="0000FF"/>
                </a:solidFill>
              </a:rPr>
            </a:br>
            <a:r>
              <a:rPr lang="en-US" altLang="en-US" sz="2000" dirty="0">
                <a:solidFill>
                  <a:srgbClr val="0000FF"/>
                </a:solidFill>
              </a:rPr>
              <a:t>	</a:t>
            </a:r>
            <a:r>
              <a:rPr lang="en-US" altLang="en-US" sz="2200" b="1" dirty="0">
                <a:solidFill>
                  <a:srgbClr val="0000FF"/>
                </a:solidFill>
              </a:rPr>
              <a:t>ICP 20 mm Hg and higher</a:t>
            </a:r>
          </a:p>
        </p:txBody>
      </p:sp>
    </p:spTree>
    <p:extLst>
      <p:ext uri="{BB962C8B-B14F-4D97-AF65-F5344CB8AC3E}">
        <p14:creationId xmlns:p14="http://schemas.microsoft.com/office/powerpoint/2010/main" xmlns="" val="15620909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3492"/>
                                        </p:tgtEl>
                                        <p:attrNameLst>
                                          <p:attrName>style.visibility</p:attrName>
                                        </p:attrNameLst>
                                      </p:cBhvr>
                                      <p:to>
                                        <p:strVal val="visible"/>
                                      </p:to>
                                    </p:set>
                                    <p:anim calcmode="lin" valueType="num">
                                      <p:cBhvr additive="base">
                                        <p:cTn id="7" dur="500" fill="hold"/>
                                        <p:tgtEl>
                                          <p:spTgt spid="63492"/>
                                        </p:tgtEl>
                                        <p:attrNameLst>
                                          <p:attrName>ppt_x</p:attrName>
                                        </p:attrNameLst>
                                      </p:cBhvr>
                                      <p:tavLst>
                                        <p:tav tm="0">
                                          <p:val>
                                            <p:strVal val="#ppt_x"/>
                                          </p:val>
                                        </p:tav>
                                        <p:tav tm="100000">
                                          <p:val>
                                            <p:strVal val="#ppt_x"/>
                                          </p:val>
                                        </p:tav>
                                      </p:tavLst>
                                    </p:anim>
                                    <p:anim calcmode="lin" valueType="num">
                                      <p:cBhvr additive="base">
                                        <p:cTn id="8" dur="500" fill="hold"/>
                                        <p:tgtEl>
                                          <p:spTgt spid="6349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3493"/>
                                        </p:tgtEl>
                                        <p:attrNameLst>
                                          <p:attrName>style.visibility</p:attrName>
                                        </p:attrNameLst>
                                      </p:cBhvr>
                                      <p:to>
                                        <p:strVal val="visible"/>
                                      </p:to>
                                    </p:set>
                                    <p:anim calcmode="lin" valueType="num">
                                      <p:cBhvr additive="base">
                                        <p:cTn id="13" dur="500" fill="hold"/>
                                        <p:tgtEl>
                                          <p:spTgt spid="63493"/>
                                        </p:tgtEl>
                                        <p:attrNameLst>
                                          <p:attrName>ppt_x</p:attrName>
                                        </p:attrNameLst>
                                      </p:cBhvr>
                                      <p:tavLst>
                                        <p:tav tm="0">
                                          <p:val>
                                            <p:strVal val="#ppt_x"/>
                                          </p:val>
                                        </p:tav>
                                        <p:tav tm="100000">
                                          <p:val>
                                            <p:strVal val="#ppt_x"/>
                                          </p:val>
                                        </p:tav>
                                      </p:tavLst>
                                    </p:anim>
                                    <p:anim calcmode="lin" valueType="num">
                                      <p:cBhvr additive="base">
                                        <p:cTn id="14" dur="500" fill="hold"/>
                                        <p:tgtEl>
                                          <p:spTgt spid="63493"/>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63494"/>
                                        </p:tgtEl>
                                        <p:attrNameLst>
                                          <p:attrName>style.visibility</p:attrName>
                                        </p:attrNameLst>
                                      </p:cBhvr>
                                      <p:to>
                                        <p:strVal val="visible"/>
                                      </p:to>
                                    </p:set>
                                    <p:anim calcmode="lin" valueType="num">
                                      <p:cBhvr additive="base">
                                        <p:cTn id="17" dur="500" fill="hold"/>
                                        <p:tgtEl>
                                          <p:spTgt spid="63494"/>
                                        </p:tgtEl>
                                        <p:attrNameLst>
                                          <p:attrName>ppt_x</p:attrName>
                                        </p:attrNameLst>
                                      </p:cBhvr>
                                      <p:tavLst>
                                        <p:tav tm="0">
                                          <p:val>
                                            <p:strVal val="#ppt_x"/>
                                          </p:val>
                                        </p:tav>
                                        <p:tav tm="100000">
                                          <p:val>
                                            <p:strVal val="#ppt_x"/>
                                          </p:val>
                                        </p:tav>
                                      </p:tavLst>
                                    </p:anim>
                                    <p:anim calcmode="lin" valueType="num">
                                      <p:cBhvr additive="base">
                                        <p:cTn id="18" dur="500" fill="hold"/>
                                        <p:tgtEl>
                                          <p:spTgt spid="6349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63499"/>
                                        </p:tgtEl>
                                        <p:attrNameLst>
                                          <p:attrName>style.visibility</p:attrName>
                                        </p:attrNameLst>
                                      </p:cBhvr>
                                      <p:to>
                                        <p:strVal val="visible"/>
                                      </p:to>
                                    </p:set>
                                    <p:anim calcmode="lin" valueType="num">
                                      <p:cBhvr additive="base">
                                        <p:cTn id="21" dur="500" fill="hold"/>
                                        <p:tgtEl>
                                          <p:spTgt spid="63499"/>
                                        </p:tgtEl>
                                        <p:attrNameLst>
                                          <p:attrName>ppt_x</p:attrName>
                                        </p:attrNameLst>
                                      </p:cBhvr>
                                      <p:tavLst>
                                        <p:tav tm="0">
                                          <p:val>
                                            <p:strVal val="#ppt_x"/>
                                          </p:val>
                                        </p:tav>
                                        <p:tav tm="100000">
                                          <p:val>
                                            <p:strVal val="#ppt_x"/>
                                          </p:val>
                                        </p:tav>
                                      </p:tavLst>
                                    </p:anim>
                                    <p:anim calcmode="lin" valueType="num">
                                      <p:cBhvr additive="base">
                                        <p:cTn id="22" dur="500" fill="hold"/>
                                        <p:tgtEl>
                                          <p:spTgt spid="63499"/>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nodeType="clickEffect">
                                  <p:stCondLst>
                                    <p:cond delay="0"/>
                                  </p:stCondLst>
                                  <p:childTnLst>
                                    <p:set>
                                      <p:cBhvr>
                                        <p:cTn id="32" dur="1" fill="hold">
                                          <p:stCondLst>
                                            <p:cond delay="0"/>
                                          </p:stCondLst>
                                        </p:cTn>
                                        <p:tgtEl>
                                          <p:spTgt spid="63495"/>
                                        </p:tgtEl>
                                        <p:attrNameLst>
                                          <p:attrName>style.visibility</p:attrName>
                                        </p:attrNameLst>
                                      </p:cBhvr>
                                      <p:to>
                                        <p:strVal val="visible"/>
                                      </p:to>
                                    </p:set>
                                    <p:anim calcmode="lin" valueType="num">
                                      <p:cBhvr additive="base">
                                        <p:cTn id="33" dur="500" fill="hold"/>
                                        <p:tgtEl>
                                          <p:spTgt spid="63495"/>
                                        </p:tgtEl>
                                        <p:attrNameLst>
                                          <p:attrName>ppt_x</p:attrName>
                                        </p:attrNameLst>
                                      </p:cBhvr>
                                      <p:tavLst>
                                        <p:tav tm="0">
                                          <p:val>
                                            <p:strVal val="#ppt_x"/>
                                          </p:val>
                                        </p:tav>
                                        <p:tav tm="100000">
                                          <p:val>
                                            <p:strVal val="#ppt_x"/>
                                          </p:val>
                                        </p:tav>
                                      </p:tavLst>
                                    </p:anim>
                                    <p:anim calcmode="lin" valueType="num">
                                      <p:cBhvr additive="base">
                                        <p:cTn id="34" dur="500" fill="hold"/>
                                        <p:tgtEl>
                                          <p:spTgt spid="63495"/>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63496"/>
                                        </p:tgtEl>
                                        <p:attrNameLst>
                                          <p:attrName>style.visibility</p:attrName>
                                        </p:attrNameLst>
                                      </p:cBhvr>
                                      <p:to>
                                        <p:strVal val="visible"/>
                                      </p:to>
                                    </p:set>
                                    <p:anim calcmode="lin" valueType="num">
                                      <p:cBhvr additive="base">
                                        <p:cTn id="37" dur="500" fill="hold"/>
                                        <p:tgtEl>
                                          <p:spTgt spid="63496"/>
                                        </p:tgtEl>
                                        <p:attrNameLst>
                                          <p:attrName>ppt_x</p:attrName>
                                        </p:attrNameLst>
                                      </p:cBhvr>
                                      <p:tavLst>
                                        <p:tav tm="0">
                                          <p:val>
                                            <p:strVal val="#ppt_x"/>
                                          </p:val>
                                        </p:tav>
                                        <p:tav tm="100000">
                                          <p:val>
                                            <p:strVal val="#ppt_x"/>
                                          </p:val>
                                        </p:tav>
                                      </p:tavLst>
                                    </p:anim>
                                    <p:anim calcmode="lin" valueType="num">
                                      <p:cBhvr additive="base">
                                        <p:cTn id="38" dur="500" fill="hold"/>
                                        <p:tgtEl>
                                          <p:spTgt spid="63496"/>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63497"/>
                                        </p:tgtEl>
                                        <p:attrNameLst>
                                          <p:attrName>style.visibility</p:attrName>
                                        </p:attrNameLst>
                                      </p:cBhvr>
                                      <p:to>
                                        <p:strVal val="visible"/>
                                      </p:to>
                                    </p:set>
                                    <p:anim calcmode="lin" valueType="num">
                                      <p:cBhvr additive="base">
                                        <p:cTn id="41" dur="500" fill="hold"/>
                                        <p:tgtEl>
                                          <p:spTgt spid="63497"/>
                                        </p:tgtEl>
                                        <p:attrNameLst>
                                          <p:attrName>ppt_x</p:attrName>
                                        </p:attrNameLst>
                                      </p:cBhvr>
                                      <p:tavLst>
                                        <p:tav tm="0">
                                          <p:val>
                                            <p:strVal val="#ppt_x"/>
                                          </p:val>
                                        </p:tav>
                                        <p:tav tm="100000">
                                          <p:val>
                                            <p:strVal val="#ppt_x"/>
                                          </p:val>
                                        </p:tav>
                                      </p:tavLst>
                                    </p:anim>
                                    <p:anim calcmode="lin" valueType="num">
                                      <p:cBhvr additive="base">
                                        <p:cTn id="42" dur="500" fill="hold"/>
                                        <p:tgtEl>
                                          <p:spTgt spid="63497"/>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500" fill="hold"/>
                                        <p:tgtEl>
                                          <p:spTgt spid="15"/>
                                        </p:tgtEl>
                                        <p:attrNameLst>
                                          <p:attrName>ppt_x</p:attrName>
                                        </p:attrNameLst>
                                      </p:cBhvr>
                                      <p:tavLst>
                                        <p:tav tm="0">
                                          <p:val>
                                            <p:strVal val="#ppt_x"/>
                                          </p:val>
                                        </p:tav>
                                        <p:tav tm="100000">
                                          <p:val>
                                            <p:strVal val="#ppt_x"/>
                                          </p:val>
                                        </p:tav>
                                      </p:tavLst>
                                    </p:anim>
                                    <p:anim calcmode="lin" valueType="num">
                                      <p:cBhvr additive="base">
                                        <p:cTn id="4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9" grpId="0"/>
      <p:bldP spid="1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sz="2800" dirty="0" smtClean="0"/>
              <a:t>Patient with GSW</a:t>
            </a:r>
            <a:br>
              <a:rPr lang="en-US" sz="2800" dirty="0" smtClean="0"/>
            </a:br>
            <a:r>
              <a:rPr lang="ru-RU" sz="2400" b="0" dirty="0" smtClean="0"/>
              <a:t>Trend</a:t>
            </a:r>
            <a:r>
              <a:rPr lang="en-US" sz="2400" b="0" dirty="0" smtClean="0"/>
              <a:t> shows almost direct inverse relationship between CBFV and PI but epidural ICP values normal</a:t>
            </a:r>
            <a:endParaRPr lang="en-US" sz="2400" b="0" i="1" dirty="0"/>
          </a:p>
        </p:txBody>
      </p:sp>
      <p:pic>
        <p:nvPicPr>
          <p:cNvPr id="34819"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457200" y="2228850"/>
            <a:ext cx="8229600" cy="3268663"/>
          </a:xfrm>
          <a:noFill/>
        </p:spPr>
      </p:pic>
      <p:sp>
        <p:nvSpPr>
          <p:cNvPr id="34820" name="TextBox 5"/>
          <p:cNvSpPr txBox="1">
            <a:spLocks noChangeArrowheads="1"/>
          </p:cNvSpPr>
          <p:nvPr/>
        </p:nvSpPr>
        <p:spPr bwMode="auto">
          <a:xfrm>
            <a:off x="4572000" y="1905000"/>
            <a:ext cx="4138613"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chemeClr val="tx1"/>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chemeClr val="tx1"/>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chemeClr val="tx1"/>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Arial" pitchFamily="34" charset="0"/>
                <a:cs typeface="Arial" pitchFamily="34" charset="0"/>
              </a:defRPr>
            </a:lvl9pPr>
          </a:lstStyle>
          <a:p>
            <a:pPr eaLnBrk="1" hangingPunct="1">
              <a:spcBef>
                <a:spcPct val="0"/>
              </a:spcBef>
              <a:buFontTx/>
              <a:buNone/>
            </a:pPr>
            <a:r>
              <a:rPr lang="en-US" altLang="en-US" sz="1800" i="1"/>
              <a:t>Razumovsky et al, Neurosurgery, 2011</a:t>
            </a:r>
          </a:p>
        </p:txBody>
      </p:sp>
    </p:spTree>
    <p:extLst>
      <p:ext uri="{BB962C8B-B14F-4D97-AF65-F5344CB8AC3E}">
        <p14:creationId xmlns:p14="http://schemas.microsoft.com/office/powerpoint/2010/main" xmlns="" val="229973537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smtClean="0"/>
              <a:t>TCD and ICP</a:t>
            </a:r>
          </a:p>
        </p:txBody>
      </p:sp>
      <p:sp>
        <p:nvSpPr>
          <p:cNvPr id="94211" name="Content Placeholder 2"/>
          <p:cNvSpPr>
            <a:spLocks noGrp="1"/>
          </p:cNvSpPr>
          <p:nvPr>
            <p:ph idx="1"/>
          </p:nvPr>
        </p:nvSpPr>
        <p:spPr/>
        <p:txBody>
          <a:bodyPr>
            <a:normAutofit fontScale="92500" lnSpcReduction="10000"/>
          </a:bodyPr>
          <a:lstStyle/>
          <a:p>
            <a:pPr>
              <a:buClr>
                <a:srgbClr val="FF0000"/>
              </a:buClr>
              <a:buFont typeface="Symbol" pitchFamily="18" charset="2"/>
              <a:buChar char="·"/>
            </a:pPr>
            <a:r>
              <a:rPr lang="en-US" altLang="en-US" sz="2800" dirty="0" smtClean="0"/>
              <a:t>Numerous data shows a highly significant correlation between TCD measured PI and ICP independent of intracranial pathology</a:t>
            </a:r>
          </a:p>
          <a:p>
            <a:pPr>
              <a:buClr>
                <a:srgbClr val="FF0000"/>
              </a:buClr>
              <a:buFont typeface="Symbol" pitchFamily="18" charset="2"/>
              <a:buChar char="·"/>
            </a:pPr>
            <a:r>
              <a:rPr lang="en-US" altLang="en-US" sz="2800" dirty="0"/>
              <a:t>I</a:t>
            </a:r>
            <a:r>
              <a:rPr lang="en-US" altLang="en-US" sz="2800" dirty="0" smtClean="0"/>
              <a:t>n patients with suspected increase in ICP or where an increased ICP has to be excluded, PI may be of guidance and repeated PI measurements might prove a useful tool in ER, Neuro-ICU care or out-patient settings</a:t>
            </a:r>
          </a:p>
          <a:p>
            <a:pPr>
              <a:buFont typeface="Symbol" pitchFamily="18" charset="2"/>
              <a:buChar char="·"/>
            </a:pPr>
            <a:r>
              <a:rPr lang="en-US" sz="2800" i="1" dirty="0"/>
              <a:t>In emergency situations </a:t>
            </a:r>
            <a:r>
              <a:rPr lang="en-US" altLang="en-US" sz="2800" i="1" dirty="0"/>
              <a:t>TCD measured PI</a:t>
            </a:r>
            <a:r>
              <a:rPr lang="en-US" sz="2800" i="1" dirty="0" smtClean="0"/>
              <a:t> </a:t>
            </a:r>
            <a:r>
              <a:rPr lang="en-US" sz="2800" i="1" dirty="0"/>
              <a:t>can be used alone when ICP monitoring is contraindicated or not readily available</a:t>
            </a:r>
          </a:p>
          <a:p>
            <a:pPr>
              <a:buClr>
                <a:srgbClr val="FF0000"/>
              </a:buClr>
              <a:buFont typeface="Symbol" pitchFamily="18" charset="2"/>
              <a:buChar char="·"/>
            </a:pPr>
            <a:endParaRPr lang="en-US" altLang="en-US" sz="2800" dirty="0" smtClean="0"/>
          </a:p>
        </p:txBody>
      </p:sp>
    </p:spTree>
    <p:extLst>
      <p:ext uri="{BB962C8B-B14F-4D97-AF65-F5344CB8AC3E}">
        <p14:creationId xmlns:p14="http://schemas.microsoft.com/office/powerpoint/2010/main" xmlns="" val="28007195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94211">
                                            <p:txEl>
                                              <p:pRg st="0" end="0"/>
                                            </p:txEl>
                                          </p:spTgt>
                                        </p:tgtEl>
                                        <p:attrNameLst>
                                          <p:attrName>style.visibility</p:attrName>
                                        </p:attrNameLst>
                                      </p:cBhvr>
                                      <p:to>
                                        <p:strVal val="visible"/>
                                      </p:to>
                                    </p:set>
                                    <p:anim calcmode="lin" valueType="num">
                                      <p:cBhvr additive="base">
                                        <p:cTn id="7" dur="500" fill="hold"/>
                                        <p:tgtEl>
                                          <p:spTgt spid="942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42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94211">
                                            <p:txEl>
                                              <p:pRg st="1" end="1"/>
                                            </p:txEl>
                                          </p:spTgt>
                                        </p:tgtEl>
                                        <p:attrNameLst>
                                          <p:attrName>style.visibility</p:attrName>
                                        </p:attrNameLst>
                                      </p:cBhvr>
                                      <p:to>
                                        <p:strVal val="visible"/>
                                      </p:to>
                                    </p:set>
                                    <p:anim calcmode="lin" valueType="num">
                                      <p:cBhvr additive="base">
                                        <p:cTn id="13" dur="500" fill="hold"/>
                                        <p:tgtEl>
                                          <p:spTgt spid="9421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42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4211">
                                            <p:txEl>
                                              <p:pRg st="2" end="2"/>
                                            </p:txEl>
                                          </p:spTgt>
                                        </p:tgtEl>
                                        <p:attrNameLst>
                                          <p:attrName>style.visibility</p:attrName>
                                        </p:attrNameLst>
                                      </p:cBhvr>
                                      <p:to>
                                        <p:strVal val="visible"/>
                                      </p:to>
                                    </p:set>
                                    <p:anim calcmode="lin" valueType="num">
                                      <p:cBhvr additive="base">
                                        <p:cTn id="19" dur="500" fill="hold"/>
                                        <p:tgtEl>
                                          <p:spTgt spid="9421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421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normAutofit/>
          </a:bodyPr>
          <a:lstStyle/>
          <a:p>
            <a:r>
              <a:rPr lang="en-US" altLang="en-US" smtClean="0"/>
              <a:t>TCD PI in the management of TBI</a:t>
            </a:r>
          </a:p>
        </p:txBody>
      </p:sp>
      <p:sp>
        <p:nvSpPr>
          <p:cNvPr id="3" name="Content Placeholder 2"/>
          <p:cNvSpPr>
            <a:spLocks noGrp="1"/>
          </p:cNvSpPr>
          <p:nvPr>
            <p:ph idx="1"/>
          </p:nvPr>
        </p:nvSpPr>
        <p:spPr/>
        <p:txBody>
          <a:bodyPr rtlCol="0">
            <a:normAutofit/>
          </a:bodyPr>
          <a:lstStyle/>
          <a:p>
            <a:pPr marL="525780" indent="-457200" fontAlgn="auto">
              <a:spcAft>
                <a:spcPts val="0"/>
              </a:spcAft>
              <a:buClr>
                <a:srgbClr val="FF0000"/>
              </a:buClr>
              <a:defRPr/>
            </a:pPr>
            <a:r>
              <a:rPr lang="en-US" sz="2800" dirty="0" smtClean="0"/>
              <a:t>PI measurements permit the early identification of patients with low CPP/high ICP and great risk of cerebral ischemia</a:t>
            </a:r>
            <a:br>
              <a:rPr lang="en-US" sz="2800" dirty="0" smtClean="0"/>
            </a:br>
            <a:endParaRPr lang="en-US" sz="2800" dirty="0" smtClean="0"/>
          </a:p>
          <a:p>
            <a:pPr marL="525780" indent="-457200" fontAlgn="auto">
              <a:spcAft>
                <a:spcPts val="0"/>
              </a:spcAft>
              <a:buClr>
                <a:srgbClr val="FF0000"/>
              </a:buClr>
              <a:defRPr/>
            </a:pPr>
            <a:r>
              <a:rPr lang="en-US" sz="2800" i="1" u="sng" dirty="0" smtClean="0"/>
              <a:t>In emergency situations it can be used alone when ICP monitoring is contraindicated or not readily available</a:t>
            </a:r>
          </a:p>
          <a:p>
            <a:pPr marL="411480" fontAlgn="auto">
              <a:spcAft>
                <a:spcPts val="0"/>
              </a:spcAft>
              <a:buFont typeface="Wingdings"/>
              <a:buChar char=""/>
              <a:defRPr/>
            </a:pPr>
            <a:endParaRPr lang="en-US" dirty="0"/>
          </a:p>
        </p:txBody>
      </p:sp>
    </p:spTree>
    <p:extLst>
      <p:ext uri="{BB962C8B-B14F-4D97-AF65-F5344CB8AC3E}">
        <p14:creationId xmlns:p14="http://schemas.microsoft.com/office/powerpoint/2010/main" xmlns="" val="35524594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914400" y="381000"/>
            <a:ext cx="7772400" cy="914400"/>
          </a:xfrm>
        </p:spPr>
        <p:txBody>
          <a:bodyPr rtlCol="0">
            <a:normAutofit fontScale="90000"/>
          </a:bodyPr>
          <a:lstStyle/>
          <a:p>
            <a:pPr fontAlgn="auto">
              <a:spcAft>
                <a:spcPts val="0"/>
              </a:spcAft>
              <a:defRPr/>
            </a:pPr>
            <a:r>
              <a:rPr lang="en-US" dirty="0" smtClean="0">
                <a:solidFill>
                  <a:srgbClr val="FF0000"/>
                </a:solidFill>
              </a:rPr>
              <a:t>Role of TCD: </a:t>
            </a:r>
            <a:r>
              <a:rPr lang="en-US" dirty="0" smtClean="0"/>
              <a:t>Intracranial hypertension evaluation </a:t>
            </a:r>
            <a:endParaRPr lang="ru-RU" dirty="0" smtClean="0"/>
          </a:p>
        </p:txBody>
      </p:sp>
      <p:sp>
        <p:nvSpPr>
          <p:cNvPr id="69635" name="Rectangle 3"/>
          <p:cNvSpPr>
            <a:spLocks noGrp="1" noChangeArrowheads="1"/>
          </p:cNvSpPr>
          <p:nvPr>
            <p:ph idx="1"/>
          </p:nvPr>
        </p:nvSpPr>
        <p:spPr>
          <a:xfrm>
            <a:off x="685800" y="1676400"/>
            <a:ext cx="8153400" cy="4800600"/>
          </a:xfrm>
        </p:spPr>
        <p:txBody>
          <a:bodyPr rtlCol="0">
            <a:normAutofit lnSpcReduction="10000"/>
          </a:bodyPr>
          <a:lstStyle/>
          <a:p>
            <a:pPr fontAlgn="auto">
              <a:lnSpc>
                <a:spcPct val="90000"/>
              </a:lnSpc>
              <a:spcAft>
                <a:spcPts val="0"/>
              </a:spcAft>
              <a:buClr>
                <a:srgbClr val="FF0000"/>
              </a:buClr>
              <a:buFont typeface="Symbol" panose="05050102010706020507" pitchFamily="18" charset="2"/>
              <a:buChar char="·"/>
              <a:defRPr/>
            </a:pPr>
            <a:r>
              <a:rPr lang="en-US" sz="2600" dirty="0" smtClean="0"/>
              <a:t>TCD wave-form changes indicates abnormally high ICP, especially after 20 mm Hg</a:t>
            </a:r>
            <a:endParaRPr lang="ru-RU" sz="2600" dirty="0" smtClean="0"/>
          </a:p>
          <a:p>
            <a:pPr fontAlgn="auto">
              <a:lnSpc>
                <a:spcPct val="90000"/>
              </a:lnSpc>
              <a:spcAft>
                <a:spcPts val="0"/>
              </a:spcAft>
              <a:buClr>
                <a:srgbClr val="FF0000"/>
              </a:buClr>
              <a:buFont typeface="Symbol" panose="05050102010706020507" pitchFamily="18" charset="2"/>
              <a:buChar char="·"/>
              <a:defRPr/>
            </a:pPr>
            <a:r>
              <a:rPr lang="en-US" sz="2600" dirty="0" smtClean="0"/>
              <a:t>TCD changes may alarm Neuro-ICU personnel and may indicate malfunctioning of ICP probe</a:t>
            </a:r>
            <a:endParaRPr lang="ru-RU" sz="2600" dirty="0" smtClean="0"/>
          </a:p>
          <a:p>
            <a:pPr fontAlgn="auto">
              <a:lnSpc>
                <a:spcPct val="90000"/>
              </a:lnSpc>
              <a:spcAft>
                <a:spcPts val="0"/>
              </a:spcAft>
              <a:buClr>
                <a:srgbClr val="FF0000"/>
              </a:buClr>
              <a:buFont typeface="Symbol" panose="05050102010706020507" pitchFamily="18" charset="2"/>
              <a:buChar char="·"/>
              <a:defRPr/>
            </a:pPr>
            <a:r>
              <a:rPr lang="en-US" sz="2600" dirty="0" smtClean="0"/>
              <a:t>Abnormally globally decreased pattern of the CBFV’s in parallel with increased PI’s indicate onset of diffuse intracranial hypertension</a:t>
            </a:r>
            <a:endParaRPr lang="ru-RU" sz="2600" dirty="0" smtClean="0"/>
          </a:p>
          <a:p>
            <a:pPr fontAlgn="auto">
              <a:lnSpc>
                <a:spcPct val="90000"/>
              </a:lnSpc>
              <a:spcAft>
                <a:spcPts val="0"/>
              </a:spcAft>
              <a:buClr>
                <a:srgbClr val="FF0000"/>
              </a:buClr>
              <a:buFont typeface="Symbol" panose="05050102010706020507" pitchFamily="18" charset="2"/>
              <a:buChar char="·"/>
              <a:defRPr/>
            </a:pPr>
            <a:r>
              <a:rPr lang="en-US" sz="2600" dirty="0" smtClean="0"/>
              <a:t>Sudden onset of asymmetrical CBFV’s and PI’s changes may indicate potential mid-line shift</a:t>
            </a:r>
          </a:p>
          <a:p>
            <a:pPr fontAlgn="auto">
              <a:lnSpc>
                <a:spcPct val="90000"/>
              </a:lnSpc>
              <a:spcAft>
                <a:spcPts val="0"/>
              </a:spcAft>
              <a:buClr>
                <a:srgbClr val="FF0000"/>
              </a:buClr>
              <a:buFont typeface="Symbol" panose="05050102010706020507" pitchFamily="18" charset="2"/>
              <a:buChar char="·"/>
              <a:defRPr/>
            </a:pPr>
            <a:r>
              <a:rPr lang="en-US" sz="2600" i="1" u="sng" dirty="0" smtClean="0"/>
              <a:t>TCD</a:t>
            </a:r>
            <a:r>
              <a:rPr lang="ru-RU" sz="2600" i="1" u="sng" dirty="0" smtClean="0"/>
              <a:t> </a:t>
            </a:r>
            <a:r>
              <a:rPr lang="en-US" sz="2600" i="1" u="sng" dirty="0" smtClean="0"/>
              <a:t>quantitative and qualitative analysis must be taken into account for evaluation of intracranial hypertension, however, MAP, PaCO2 and cardiac output must be within the normal limits</a:t>
            </a:r>
          </a:p>
          <a:p>
            <a:pPr fontAlgn="auto">
              <a:lnSpc>
                <a:spcPct val="90000"/>
              </a:lnSpc>
              <a:spcAft>
                <a:spcPts val="0"/>
              </a:spcAft>
              <a:buFont typeface="Arial" charset="0"/>
              <a:buChar char="•"/>
              <a:defRPr/>
            </a:pPr>
            <a:endParaRPr lang="en-US" sz="2600" dirty="0" smtClean="0"/>
          </a:p>
        </p:txBody>
      </p:sp>
    </p:spTree>
    <p:extLst>
      <p:ext uri="{BB962C8B-B14F-4D97-AF65-F5344CB8AC3E}">
        <p14:creationId xmlns:p14="http://schemas.microsoft.com/office/powerpoint/2010/main" xmlns="" val="20107889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9635">
                                            <p:txEl>
                                              <p:pRg st="0" end="0"/>
                                            </p:txEl>
                                          </p:spTgt>
                                        </p:tgtEl>
                                        <p:attrNameLst>
                                          <p:attrName>style.visibility</p:attrName>
                                        </p:attrNameLst>
                                      </p:cBhvr>
                                      <p:to>
                                        <p:strVal val="visible"/>
                                      </p:to>
                                    </p:set>
                                    <p:anim calcmode="lin" valueType="num">
                                      <p:cBhvr additive="base">
                                        <p:cTn id="7" dur="500" fill="hold"/>
                                        <p:tgtEl>
                                          <p:spTgt spid="6963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963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9635">
                                            <p:txEl>
                                              <p:pRg st="1" end="1"/>
                                            </p:txEl>
                                          </p:spTgt>
                                        </p:tgtEl>
                                        <p:attrNameLst>
                                          <p:attrName>style.visibility</p:attrName>
                                        </p:attrNameLst>
                                      </p:cBhvr>
                                      <p:to>
                                        <p:strVal val="visible"/>
                                      </p:to>
                                    </p:set>
                                    <p:anim calcmode="lin" valueType="num">
                                      <p:cBhvr additive="base">
                                        <p:cTn id="13" dur="500" fill="hold"/>
                                        <p:tgtEl>
                                          <p:spTgt spid="6963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963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69635">
                                            <p:txEl>
                                              <p:pRg st="2" end="2"/>
                                            </p:txEl>
                                          </p:spTgt>
                                        </p:tgtEl>
                                        <p:attrNameLst>
                                          <p:attrName>style.visibility</p:attrName>
                                        </p:attrNameLst>
                                      </p:cBhvr>
                                      <p:to>
                                        <p:strVal val="visible"/>
                                      </p:to>
                                    </p:set>
                                    <p:anim calcmode="lin" valueType="num">
                                      <p:cBhvr additive="base">
                                        <p:cTn id="19" dur="500" fill="hold"/>
                                        <p:tgtEl>
                                          <p:spTgt spid="6963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963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69635">
                                            <p:txEl>
                                              <p:pRg st="3" end="3"/>
                                            </p:txEl>
                                          </p:spTgt>
                                        </p:tgtEl>
                                        <p:attrNameLst>
                                          <p:attrName>style.visibility</p:attrName>
                                        </p:attrNameLst>
                                      </p:cBhvr>
                                      <p:to>
                                        <p:strVal val="visible"/>
                                      </p:to>
                                    </p:set>
                                    <p:anim calcmode="lin" valueType="num">
                                      <p:cBhvr additive="base">
                                        <p:cTn id="25" dur="500" fill="hold"/>
                                        <p:tgtEl>
                                          <p:spTgt spid="6963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963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69635">
                                            <p:txEl>
                                              <p:pRg st="4" end="4"/>
                                            </p:txEl>
                                          </p:spTgt>
                                        </p:tgtEl>
                                        <p:attrNameLst>
                                          <p:attrName>style.visibility</p:attrName>
                                        </p:attrNameLst>
                                      </p:cBhvr>
                                      <p:to>
                                        <p:strVal val="visible"/>
                                      </p:to>
                                    </p:set>
                                    <p:anim calcmode="lin" valueType="num">
                                      <p:cBhvr additive="base">
                                        <p:cTn id="31" dur="500" fill="hold"/>
                                        <p:tgtEl>
                                          <p:spTgt spid="6963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963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2"/>
          <p:cNvSpPr>
            <a:spLocks noGrp="1"/>
          </p:cNvSpPr>
          <p:nvPr>
            <p:ph type="title"/>
          </p:nvPr>
        </p:nvSpPr>
        <p:spPr/>
        <p:txBody>
          <a:bodyPr>
            <a:normAutofit fontScale="90000"/>
          </a:bodyPr>
          <a:lstStyle/>
          <a:p>
            <a:pPr>
              <a:defRPr/>
            </a:pPr>
            <a:r>
              <a:rPr lang="en-US" smtClean="0"/>
              <a:t>Non-Invasive ICP monitoring would enable</a:t>
            </a:r>
          </a:p>
        </p:txBody>
      </p:sp>
      <p:sp>
        <p:nvSpPr>
          <p:cNvPr id="38915" name="Content Placeholder 3"/>
          <p:cNvSpPr>
            <a:spLocks noGrp="1"/>
          </p:cNvSpPr>
          <p:nvPr>
            <p:ph idx="1"/>
          </p:nvPr>
        </p:nvSpPr>
        <p:spPr>
          <a:xfrm>
            <a:off x="685800" y="1676400"/>
            <a:ext cx="7772400" cy="4114800"/>
          </a:xfrm>
        </p:spPr>
        <p:txBody>
          <a:bodyPr/>
          <a:lstStyle/>
          <a:p>
            <a:pPr>
              <a:buClr>
                <a:srgbClr val="FF0000"/>
              </a:buClr>
              <a:buFont typeface="Symbol" pitchFamily="18" charset="2"/>
              <a:buChar char="·"/>
            </a:pPr>
            <a:r>
              <a:rPr lang="en-US" altLang="en-US" sz="2400" smtClean="0"/>
              <a:t>Triage at the point of contact</a:t>
            </a:r>
            <a:br>
              <a:rPr lang="en-US" altLang="en-US" sz="2400" smtClean="0"/>
            </a:br>
            <a:r>
              <a:rPr lang="en-US" altLang="en-US" sz="2400" smtClean="0"/>
              <a:t>	</a:t>
            </a:r>
            <a:r>
              <a:rPr lang="en-US" altLang="en-US" sz="2000" i="1" smtClean="0"/>
              <a:t>Battlefield, football field, ambulance, ER…</a:t>
            </a:r>
          </a:p>
          <a:p>
            <a:pPr>
              <a:buClr>
                <a:srgbClr val="FF0000"/>
              </a:buClr>
              <a:buFont typeface="Symbol" pitchFamily="18" charset="2"/>
              <a:buChar char="·"/>
            </a:pPr>
            <a:r>
              <a:rPr lang="en-US" altLang="en-US" sz="2400" smtClean="0"/>
              <a:t>In-time and evidence‐based application of therapy</a:t>
            </a:r>
            <a:br>
              <a:rPr lang="en-US" altLang="en-US" sz="2400" smtClean="0"/>
            </a:br>
            <a:r>
              <a:rPr lang="en-US" altLang="en-US" sz="2400" smtClean="0"/>
              <a:t>	</a:t>
            </a:r>
            <a:r>
              <a:rPr lang="en-US" altLang="en-US" sz="2000" i="1" smtClean="0"/>
              <a:t>Titrate therapy to ICP targets</a:t>
            </a:r>
          </a:p>
          <a:p>
            <a:pPr>
              <a:buClr>
                <a:srgbClr val="FF0000"/>
              </a:buClr>
              <a:buFont typeface="Symbol" pitchFamily="18" charset="2"/>
              <a:buChar char="·"/>
            </a:pPr>
            <a:r>
              <a:rPr lang="en-US" altLang="en-US" sz="2400" smtClean="0"/>
              <a:t>Long‐term monitoring </a:t>
            </a:r>
            <a:r>
              <a:rPr lang="en-US" altLang="en-US" smtClean="0"/>
              <a:t/>
            </a:r>
            <a:br>
              <a:rPr lang="en-US" altLang="en-US" smtClean="0"/>
            </a:br>
            <a:r>
              <a:rPr lang="en-US" altLang="en-US" smtClean="0"/>
              <a:t>	</a:t>
            </a:r>
            <a:r>
              <a:rPr lang="en-US" altLang="en-US" sz="2000" i="1" smtClean="0"/>
              <a:t>Without the risk of infection or damage to vital brain 	structures</a:t>
            </a:r>
          </a:p>
          <a:p>
            <a:pPr>
              <a:buClr>
                <a:srgbClr val="FF0000"/>
              </a:buClr>
              <a:buFont typeface="Symbol" pitchFamily="18" charset="2"/>
              <a:buChar char="·"/>
            </a:pPr>
            <a:r>
              <a:rPr lang="en-US" altLang="en-US" sz="2400" smtClean="0"/>
              <a:t>Expansion of patient pool for which monitoring might be beneficial</a:t>
            </a:r>
            <a:br>
              <a:rPr lang="en-US" altLang="en-US" sz="2400" smtClean="0"/>
            </a:br>
            <a:r>
              <a:rPr lang="en-US" altLang="en-US" sz="2400" smtClean="0"/>
              <a:t>	</a:t>
            </a:r>
            <a:r>
              <a:rPr lang="en-US" altLang="en-US" sz="2000" i="1" smtClean="0"/>
              <a:t>Mild and moderate TBI, migraines, pediatric patients,…</a:t>
            </a:r>
          </a:p>
        </p:txBody>
      </p:sp>
    </p:spTree>
    <p:extLst>
      <p:ext uri="{BB962C8B-B14F-4D97-AF65-F5344CB8AC3E}">
        <p14:creationId xmlns:p14="http://schemas.microsoft.com/office/powerpoint/2010/main" xmlns="" val="233544860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533400" y="304800"/>
            <a:ext cx="8153400" cy="1143000"/>
          </a:xfrm>
        </p:spPr>
        <p:txBody>
          <a:bodyPr>
            <a:normAutofit/>
          </a:bodyPr>
          <a:lstStyle/>
          <a:p>
            <a:pPr>
              <a:defRPr/>
            </a:pPr>
            <a:r>
              <a:rPr lang="en-US" smtClean="0">
                <a:solidFill>
                  <a:srgbClr val="FF0000"/>
                </a:solidFill>
              </a:rPr>
              <a:t>Role of TCD: </a:t>
            </a:r>
            <a:r>
              <a:rPr lang="en-US" smtClean="0"/>
              <a:t>Traumatic Brain Injury</a:t>
            </a:r>
          </a:p>
        </p:txBody>
      </p:sp>
      <p:sp>
        <p:nvSpPr>
          <p:cNvPr id="44035" name="Rectangle 3"/>
          <p:cNvSpPr>
            <a:spLocks noGrp="1" noChangeArrowheads="1"/>
          </p:cNvSpPr>
          <p:nvPr>
            <p:ph type="body" idx="1"/>
          </p:nvPr>
        </p:nvSpPr>
        <p:spPr>
          <a:xfrm>
            <a:off x="685800" y="1676400"/>
            <a:ext cx="7772400" cy="4114800"/>
          </a:xfrm>
        </p:spPr>
        <p:txBody>
          <a:bodyPr>
            <a:normAutofit/>
          </a:bodyPr>
          <a:lstStyle/>
          <a:p>
            <a:pPr>
              <a:lnSpc>
                <a:spcPct val="90000"/>
              </a:lnSpc>
            </a:pPr>
            <a:r>
              <a:rPr lang="en-US" altLang="en-US" sz="2800" dirty="0" smtClean="0"/>
              <a:t>CBFV’s often increased in patients with TBI due to the posttraumatic vasospasm</a:t>
            </a:r>
            <a:br>
              <a:rPr lang="en-US" altLang="en-US" sz="2800" dirty="0" smtClean="0"/>
            </a:br>
            <a:endParaRPr lang="en-US" altLang="en-US" sz="2800" dirty="0" smtClean="0"/>
          </a:p>
          <a:p>
            <a:pPr>
              <a:lnSpc>
                <a:spcPct val="90000"/>
              </a:lnSpc>
            </a:pPr>
            <a:r>
              <a:rPr lang="en-US" altLang="en-US" sz="2800" dirty="0" smtClean="0"/>
              <a:t>TCD waveform changes can signal significant ICP changes</a:t>
            </a:r>
            <a:br>
              <a:rPr lang="en-US" altLang="en-US" sz="2800" dirty="0" smtClean="0"/>
            </a:br>
            <a:endParaRPr lang="en-US" altLang="en-US" sz="2800" dirty="0" smtClean="0"/>
          </a:p>
          <a:p>
            <a:pPr>
              <a:lnSpc>
                <a:spcPct val="90000"/>
              </a:lnSpc>
            </a:pPr>
            <a:r>
              <a:rPr lang="en-US" altLang="en-US" sz="2800" dirty="0" smtClean="0"/>
              <a:t>TCD is valid in predicting the patient’s outcome</a:t>
            </a:r>
          </a:p>
        </p:txBody>
      </p:sp>
    </p:spTree>
    <p:extLst>
      <p:ext uri="{BB962C8B-B14F-4D97-AF65-F5344CB8AC3E}">
        <p14:creationId xmlns:p14="http://schemas.microsoft.com/office/powerpoint/2010/main" xmlns="" val="163959760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22489" y="4406901"/>
            <a:ext cx="7772400" cy="1362075"/>
          </a:xfrm>
        </p:spPr>
        <p:txBody>
          <a:bodyPr/>
          <a:lstStyle/>
          <a:p>
            <a:pPr>
              <a:defRPr/>
            </a:pPr>
            <a:r>
              <a:rPr lang="en-US" dirty="0" err="1" smtClean="0">
                <a:ea typeface="+mj-ea"/>
              </a:rPr>
              <a:t>Pfo</a:t>
            </a:r>
            <a:r>
              <a:rPr lang="en-US" dirty="0" smtClean="0">
                <a:ea typeface="+mj-ea"/>
              </a:rPr>
              <a:t> diagnosis: contrast </a:t>
            </a:r>
            <a:r>
              <a:rPr lang="en-US" dirty="0" err="1" smtClean="0">
                <a:ea typeface="+mj-ea"/>
              </a:rPr>
              <a:t>tcd</a:t>
            </a:r>
            <a:r>
              <a:rPr lang="en-US" dirty="0" smtClean="0">
                <a:ea typeface="+mj-ea"/>
              </a:rPr>
              <a:t> or contrast </a:t>
            </a:r>
            <a:r>
              <a:rPr lang="en-US" dirty="0" err="1" smtClean="0">
                <a:ea typeface="+mj-ea"/>
              </a:rPr>
              <a:t>tte</a:t>
            </a:r>
            <a:r>
              <a:rPr lang="en-US" dirty="0" smtClean="0">
                <a:ea typeface="+mj-ea"/>
              </a:rPr>
              <a:t>/tee?</a:t>
            </a:r>
            <a:endParaRPr lang="en-US" dirty="0">
              <a:ea typeface="+mj-ea"/>
            </a:endParaRPr>
          </a:p>
        </p:txBody>
      </p:sp>
      <p:sp>
        <p:nvSpPr>
          <p:cNvPr id="26627" name="Text Placeholder 4"/>
          <p:cNvSpPr>
            <a:spLocks noGrp="1"/>
          </p:cNvSpPr>
          <p:nvPr>
            <p:ph type="body" idx="1"/>
          </p:nvPr>
        </p:nvSpPr>
        <p:spPr>
          <a:xfrm>
            <a:off x="722489" y="2906713"/>
            <a:ext cx="7772400" cy="1500187"/>
          </a:xfrm>
        </p:spPr>
        <p:txBody>
          <a:bodyPr/>
          <a:lstStyle/>
          <a:p>
            <a:endParaRPr lang="en-US" altLang="en-US" smtClean="0"/>
          </a:p>
        </p:txBody>
      </p:sp>
    </p:spTree>
    <p:extLst>
      <p:ext uri="{BB962C8B-B14F-4D97-AF65-F5344CB8AC3E}">
        <p14:creationId xmlns:p14="http://schemas.microsoft.com/office/powerpoint/2010/main" xmlns="" val="295435404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3"/>
          <p:cNvSpPr>
            <a:spLocks noGrp="1"/>
          </p:cNvSpPr>
          <p:nvPr>
            <p:ph type="title"/>
          </p:nvPr>
        </p:nvSpPr>
        <p:spPr/>
        <p:txBody>
          <a:bodyPr>
            <a:normAutofit fontScale="90000"/>
          </a:bodyPr>
          <a:lstStyle/>
          <a:p>
            <a:r>
              <a:rPr lang="en-US" altLang="en-US" smtClean="0"/>
              <a:t>PFO Diagnosis:</a:t>
            </a:r>
            <a:br>
              <a:rPr lang="en-US" altLang="en-US" smtClean="0"/>
            </a:br>
            <a:r>
              <a:rPr lang="en-US" altLang="en-US" smtClean="0"/>
              <a:t>Contrast-TCD vs. c-TTE or c-TEE?</a:t>
            </a:r>
          </a:p>
        </p:txBody>
      </p:sp>
      <p:sp>
        <p:nvSpPr>
          <p:cNvPr id="27651" name="Content Placeholder 4"/>
          <p:cNvSpPr>
            <a:spLocks noGrp="1"/>
          </p:cNvSpPr>
          <p:nvPr>
            <p:ph idx="1"/>
          </p:nvPr>
        </p:nvSpPr>
        <p:spPr/>
        <p:txBody>
          <a:bodyPr/>
          <a:lstStyle/>
          <a:p>
            <a:endParaRPr lang="en-US" altLang="en-US" smtClean="0"/>
          </a:p>
        </p:txBody>
      </p:sp>
      <p:sp>
        <p:nvSpPr>
          <p:cNvPr id="6" name="Rectangle 5"/>
          <p:cNvSpPr/>
          <p:nvPr/>
        </p:nvSpPr>
        <p:spPr>
          <a:xfrm>
            <a:off x="367548" y="2967335"/>
            <a:ext cx="8408905"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No such question any more!</a:t>
            </a:r>
          </a:p>
        </p:txBody>
      </p:sp>
    </p:spTree>
    <p:extLst>
      <p:ext uri="{BB962C8B-B14F-4D97-AF65-F5344CB8AC3E}">
        <p14:creationId xmlns:p14="http://schemas.microsoft.com/office/powerpoint/2010/main" xmlns="" val="6647676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4"/>
          <p:cNvSpPr>
            <a:spLocks noGrp="1"/>
          </p:cNvSpPr>
          <p:nvPr>
            <p:ph type="title"/>
          </p:nvPr>
        </p:nvSpPr>
        <p:spPr/>
        <p:txBody>
          <a:bodyPr>
            <a:normAutofit fontScale="90000"/>
          </a:bodyPr>
          <a:lstStyle/>
          <a:p>
            <a:r>
              <a:rPr lang="en-US" altLang="en-US" sz="1800" smtClean="0"/>
              <a:t>Transcranial Doppler versus transthoracic echocardiography for the detection of patent foramen ovale in patients with cryptogenic cerebral ischemia: A systematic review and diagnostic test accuracy meta-analysis</a:t>
            </a:r>
            <a:br>
              <a:rPr lang="en-US" altLang="en-US" sz="1800" smtClean="0"/>
            </a:br>
            <a:r>
              <a:rPr lang="en-US" altLang="en-US" sz="1800" smtClean="0"/>
              <a:t>				</a:t>
            </a:r>
            <a:r>
              <a:rPr lang="en-US" altLang="en-US" sz="1800" b="0" i="1" smtClean="0"/>
              <a:t>Katsanos AH et al, Ann Neurology, 2016</a:t>
            </a:r>
          </a:p>
        </p:txBody>
      </p:sp>
      <p:sp>
        <p:nvSpPr>
          <p:cNvPr id="41987" name="Content Placeholder 5"/>
          <p:cNvSpPr>
            <a:spLocks noGrp="1"/>
          </p:cNvSpPr>
          <p:nvPr>
            <p:ph idx="1"/>
          </p:nvPr>
        </p:nvSpPr>
        <p:spPr/>
        <p:txBody>
          <a:bodyPr>
            <a:normAutofit lnSpcReduction="10000"/>
          </a:bodyPr>
          <a:lstStyle/>
          <a:p>
            <a:r>
              <a:rPr lang="en-US" altLang="en-US" sz="1600" b="1" smtClean="0"/>
              <a:t>OBJECTIVE: </a:t>
            </a:r>
            <a:r>
              <a:rPr lang="en-US" altLang="en-US" sz="1600" smtClean="0"/>
              <a:t>PFO can be detected in up to 43% of patients with cryptogenic cerebral ischemia undergoing investigation with TEE. The diagnostic value of TTE in the detection of PFO in patients with cryptogenic ischemic stroke or transient ischemic attack has not been compared with that of TCD using a comprehensive meta-analytical approach</a:t>
            </a:r>
          </a:p>
          <a:p>
            <a:r>
              <a:rPr lang="en-US" altLang="en-US" sz="1600" b="1" smtClean="0"/>
              <a:t>METHODS:  </a:t>
            </a:r>
            <a:r>
              <a:rPr lang="en-US" altLang="en-US" sz="1600" smtClean="0"/>
              <a:t>We performed a systematic literature review to identify all prospective observational studies of patients with cryptogenic cerebral ischemia that provided both sensitivity and specificity measures of TTE, TCD, or both compared to the gold standard of TEE</a:t>
            </a:r>
          </a:p>
          <a:p>
            <a:r>
              <a:rPr lang="en-US" altLang="en-US" sz="1600" b="1" smtClean="0"/>
              <a:t>RESULTS: </a:t>
            </a:r>
            <a:r>
              <a:rPr lang="en-US" altLang="en-US" sz="1600" smtClean="0"/>
              <a:t>Our literature search identified 35 eligible studies including 3,067 patients. The pooled sensitivity and specificity for TCD was 96.1% and 92.4%, whereas the respective measures for TTE were 45.1% and 99.6%. TTE was superior in terms of higher positive likelihood ratio values whereas TCD demonstrated lower negative likelihood values compared to TTE. Finally, the area under the summary receiver operating curve (AUC) was significantly greater (p &lt; 0.001) in TCD compared to TTE studies</a:t>
            </a:r>
          </a:p>
          <a:p>
            <a:r>
              <a:rPr lang="en-US" altLang="en-US" sz="1600" b="1" smtClean="0"/>
              <a:t>INTERPRETATION:  </a:t>
            </a:r>
            <a:r>
              <a:rPr lang="en-US" altLang="en-US" sz="1600" smtClean="0"/>
              <a:t>TCD is more sensitive but less specific compared to TTE for the detection of PFO in patients with cryptogenic cerebral ischemia. The overall diagnostic yield of TCD appears to outweigh that of TTE</a:t>
            </a:r>
          </a:p>
        </p:txBody>
      </p:sp>
      <p:cxnSp>
        <p:nvCxnSpPr>
          <p:cNvPr id="3" name="Straight Connector 2"/>
          <p:cNvCxnSpPr/>
          <p:nvPr/>
        </p:nvCxnSpPr>
        <p:spPr>
          <a:xfrm>
            <a:off x="2895600" y="5486400"/>
            <a:ext cx="5638800"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914400" y="5734228"/>
            <a:ext cx="6705600"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914400" y="5943600"/>
            <a:ext cx="5029200"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76093604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ltLang="en-US" sz="3600" b="1" smtClean="0"/>
              <a:t>TCD and TEE</a:t>
            </a:r>
          </a:p>
        </p:txBody>
      </p:sp>
      <p:sp>
        <p:nvSpPr>
          <p:cNvPr id="301059" name="Rectangle 3"/>
          <p:cNvSpPr>
            <a:spLocks noGrp="1" noChangeArrowheads="1"/>
          </p:cNvSpPr>
          <p:nvPr>
            <p:ph type="body" sz="half" idx="1"/>
          </p:nvPr>
        </p:nvSpPr>
        <p:spPr/>
        <p:txBody>
          <a:bodyPr/>
          <a:lstStyle/>
          <a:p>
            <a:pPr>
              <a:lnSpc>
                <a:spcPct val="90000"/>
              </a:lnSpc>
            </a:pPr>
            <a:r>
              <a:rPr lang="en-US" altLang="en-US" sz="2400" dirty="0" smtClean="0"/>
              <a:t>Bubble-TEE</a:t>
            </a:r>
            <a:br>
              <a:rPr lang="en-US" altLang="en-US" sz="2400" dirty="0" smtClean="0"/>
            </a:br>
            <a:r>
              <a:rPr lang="en-US" altLang="en-US" sz="2400" dirty="0" smtClean="0"/>
              <a:t>- Sedation</a:t>
            </a:r>
            <a:br>
              <a:rPr lang="en-US" altLang="en-US" sz="2400" dirty="0" smtClean="0"/>
            </a:br>
            <a:r>
              <a:rPr lang="en-US" altLang="en-US" sz="2400" dirty="0" smtClean="0"/>
              <a:t>- Not possible to perform in patients with swallowing difficulties	</a:t>
            </a:r>
            <a:br>
              <a:rPr lang="en-US" altLang="en-US" sz="2400" dirty="0" smtClean="0"/>
            </a:br>
            <a:r>
              <a:rPr lang="en-US" altLang="en-US" sz="2400" dirty="0" smtClean="0"/>
              <a:t>- Involves many specialists, expensive equipment</a:t>
            </a:r>
          </a:p>
          <a:p>
            <a:pPr marL="0" indent="0">
              <a:lnSpc>
                <a:spcPct val="90000"/>
              </a:lnSpc>
              <a:buNone/>
            </a:pPr>
            <a:r>
              <a:rPr lang="en-US" altLang="en-US" sz="2400" dirty="0"/>
              <a:t/>
            </a:r>
            <a:br>
              <a:rPr lang="en-US" altLang="en-US" sz="2400" dirty="0"/>
            </a:br>
            <a:endParaRPr lang="en-US" altLang="en-US" sz="2400" dirty="0" smtClean="0"/>
          </a:p>
          <a:p>
            <a:pPr>
              <a:lnSpc>
                <a:spcPct val="90000"/>
              </a:lnSpc>
            </a:pPr>
            <a:r>
              <a:rPr lang="en-US" altLang="en-US" sz="2400" dirty="0" smtClean="0"/>
              <a:t>Global Fee $1,400.00</a:t>
            </a:r>
            <a:r>
              <a:rPr lang="en-US" altLang="en-US" dirty="0" smtClean="0"/>
              <a:t>			</a:t>
            </a:r>
          </a:p>
        </p:txBody>
      </p:sp>
      <p:sp>
        <p:nvSpPr>
          <p:cNvPr id="301060" name="Rectangle 4"/>
          <p:cNvSpPr>
            <a:spLocks noGrp="1" noChangeArrowheads="1"/>
          </p:cNvSpPr>
          <p:nvPr>
            <p:ph type="body" sz="half" idx="2"/>
          </p:nvPr>
        </p:nvSpPr>
        <p:spPr/>
        <p:txBody>
          <a:bodyPr/>
          <a:lstStyle/>
          <a:p>
            <a:r>
              <a:rPr lang="en-US" altLang="en-US" sz="2400" smtClean="0"/>
              <a:t>Bubble-TCD is the cost-effective and minimally invasive compared to bubble-TEE</a:t>
            </a:r>
          </a:p>
          <a:p>
            <a:r>
              <a:rPr lang="en-US" altLang="en-US" sz="2400" smtClean="0"/>
              <a:t>Direct demonstration of embolism through a PFO to the cerebral circulation has been demonstrated</a:t>
            </a:r>
            <a:br>
              <a:rPr lang="en-US" altLang="en-US" sz="2400" smtClean="0"/>
            </a:br>
            <a:endParaRPr lang="en-US" altLang="en-US" smtClean="0"/>
          </a:p>
          <a:p>
            <a:r>
              <a:rPr lang="en-US" altLang="en-US" sz="2400" smtClean="0"/>
              <a:t>Global Fee $219.00</a:t>
            </a:r>
          </a:p>
          <a:p>
            <a:endParaRPr lang="en-US" altLang="en-US" sz="2400" smtClean="0"/>
          </a:p>
        </p:txBody>
      </p:sp>
    </p:spTree>
    <p:extLst>
      <p:ext uri="{BB962C8B-B14F-4D97-AF65-F5344CB8AC3E}">
        <p14:creationId xmlns:p14="http://schemas.microsoft.com/office/powerpoint/2010/main" xmlns="" val="33555003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010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105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1059">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01060">
                                            <p:txEl>
                                              <p:pRg st="0" end="0"/>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01060">
                                            <p:txEl>
                                              <p:pRg st="1" end="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106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altLang="en-US" smtClean="0"/>
              <a:t>Consensus Statement</a:t>
            </a:r>
            <a:r>
              <a:rPr lang="en-US" altLang="en-US" sz="3200" smtClean="0"/>
              <a:t/>
            </a:r>
            <a:br>
              <a:rPr lang="en-US" altLang="en-US" sz="3200" smtClean="0"/>
            </a:br>
            <a:r>
              <a:rPr lang="en-US" altLang="en-US" sz="3200" b="0" i="1" smtClean="0"/>
              <a:t>Cerebrovasc Dis, 2000</a:t>
            </a:r>
          </a:p>
        </p:txBody>
      </p:sp>
      <p:sp>
        <p:nvSpPr>
          <p:cNvPr id="544771" name="Rectangle 3"/>
          <p:cNvSpPr>
            <a:spLocks noGrp="1" noChangeArrowheads="1"/>
          </p:cNvSpPr>
          <p:nvPr>
            <p:ph type="body" idx="1"/>
          </p:nvPr>
        </p:nvSpPr>
        <p:spPr/>
        <p:txBody>
          <a:bodyPr/>
          <a:lstStyle/>
          <a:p>
            <a:pPr marL="0" indent="0">
              <a:buFontTx/>
              <a:buNone/>
              <a:defRPr/>
            </a:pPr>
            <a:r>
              <a:rPr lang="en-US" altLang="en-US" sz="2800" dirty="0" smtClean="0">
                <a:ea typeface="MS PGothic" pitchFamily="34" charset="-128"/>
              </a:rPr>
              <a:t>A 4-level categorization was accepted according </a:t>
            </a:r>
            <a:r>
              <a:rPr lang="en-US" altLang="en-US" sz="2800" dirty="0" err="1" smtClean="0">
                <a:ea typeface="MS PGothic" pitchFamily="34" charset="-128"/>
              </a:rPr>
              <a:t>microemboli</a:t>
            </a:r>
            <a:r>
              <a:rPr lang="en-US" altLang="en-US" sz="2800" dirty="0" smtClean="0">
                <a:ea typeface="MS PGothic" pitchFamily="34" charset="-128"/>
              </a:rPr>
              <a:t> appearance using unilateral MCA monitoring:</a:t>
            </a:r>
          </a:p>
          <a:p>
            <a:pPr marL="609600" indent="-609600">
              <a:buFont typeface="Wingdings" pitchFamily="2" charset="2"/>
              <a:buAutoNum type="arabicPeriod"/>
              <a:defRPr/>
            </a:pPr>
            <a:r>
              <a:rPr lang="en-US" altLang="en-US" sz="2800" dirty="0" smtClean="0">
                <a:ea typeface="MS PGothic" pitchFamily="34" charset="-128"/>
              </a:rPr>
              <a:t>No occurrence of </a:t>
            </a:r>
            <a:r>
              <a:rPr lang="en-US" altLang="en-US" sz="2800" dirty="0" err="1" smtClean="0">
                <a:ea typeface="MS PGothic" pitchFamily="34" charset="-128"/>
              </a:rPr>
              <a:t>microemboli</a:t>
            </a:r>
            <a:endParaRPr lang="en-US" altLang="en-US" sz="2800" dirty="0" smtClean="0">
              <a:ea typeface="MS PGothic" pitchFamily="34" charset="-128"/>
            </a:endParaRPr>
          </a:p>
          <a:p>
            <a:pPr marL="609600" indent="-609600">
              <a:buFont typeface="Wingdings" pitchFamily="2" charset="2"/>
              <a:buAutoNum type="arabicPeriod"/>
              <a:defRPr/>
            </a:pPr>
            <a:r>
              <a:rPr lang="en-US" altLang="en-US" sz="2800" dirty="0" smtClean="0">
                <a:ea typeface="MS PGothic" pitchFamily="34" charset="-128"/>
              </a:rPr>
              <a:t>1-10 </a:t>
            </a:r>
            <a:r>
              <a:rPr lang="en-US" altLang="en-US" sz="2800" dirty="0" err="1" smtClean="0">
                <a:ea typeface="MS PGothic" pitchFamily="34" charset="-128"/>
              </a:rPr>
              <a:t>microemboli</a:t>
            </a:r>
            <a:endParaRPr lang="en-US" altLang="en-US" sz="2800" dirty="0" smtClean="0">
              <a:ea typeface="MS PGothic" pitchFamily="34" charset="-128"/>
            </a:endParaRPr>
          </a:p>
          <a:p>
            <a:pPr marL="609600" indent="-609600">
              <a:buFont typeface="Wingdings" pitchFamily="2" charset="2"/>
              <a:buAutoNum type="arabicPeriod"/>
              <a:defRPr/>
            </a:pPr>
            <a:r>
              <a:rPr lang="en-US" altLang="en-US" sz="2800" dirty="0" smtClean="0">
                <a:ea typeface="MS PGothic" pitchFamily="34" charset="-128"/>
              </a:rPr>
              <a:t>&gt;10 </a:t>
            </a:r>
            <a:r>
              <a:rPr lang="en-US" altLang="en-US" sz="2800" dirty="0" err="1" smtClean="0">
                <a:ea typeface="MS PGothic" pitchFamily="34" charset="-128"/>
              </a:rPr>
              <a:t>microemboli</a:t>
            </a:r>
            <a:r>
              <a:rPr lang="en-US" altLang="en-US" sz="2800" dirty="0" smtClean="0">
                <a:ea typeface="MS PGothic" pitchFamily="34" charset="-128"/>
              </a:rPr>
              <a:t> but no curtain</a:t>
            </a:r>
          </a:p>
          <a:p>
            <a:pPr marL="609600" indent="-609600">
              <a:buFont typeface="Wingdings" pitchFamily="2" charset="2"/>
              <a:buAutoNum type="arabicPeriod"/>
              <a:defRPr/>
            </a:pPr>
            <a:r>
              <a:rPr lang="en-US" altLang="en-US" sz="2800" dirty="0" smtClean="0">
                <a:ea typeface="MS PGothic" pitchFamily="34" charset="-128"/>
              </a:rPr>
              <a:t>curtain or shower where a single </a:t>
            </a:r>
            <a:r>
              <a:rPr lang="en-US" altLang="en-US" sz="2800" dirty="0" err="1" smtClean="0">
                <a:ea typeface="MS PGothic" pitchFamily="34" charset="-128"/>
              </a:rPr>
              <a:t>microemboli</a:t>
            </a:r>
            <a:r>
              <a:rPr lang="en-US" altLang="en-US" sz="2800" dirty="0" smtClean="0">
                <a:ea typeface="MS PGothic" pitchFamily="34" charset="-128"/>
              </a:rPr>
              <a:t> cannot be discriminated within the TCD spectrum</a:t>
            </a:r>
          </a:p>
        </p:txBody>
      </p:sp>
    </p:spTree>
    <p:extLst>
      <p:ext uri="{BB962C8B-B14F-4D97-AF65-F5344CB8AC3E}">
        <p14:creationId xmlns:p14="http://schemas.microsoft.com/office/powerpoint/2010/main" xmlns="" val="29750026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447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4" fill="hold" nodeType="clickEffect">
                                  <p:stCondLst>
                                    <p:cond delay="0"/>
                                  </p:stCondLst>
                                  <p:childTnLst>
                                    <p:set>
                                      <p:cBhvr>
                                        <p:cTn id="10" dur="1" fill="hold">
                                          <p:stCondLst>
                                            <p:cond delay="0"/>
                                          </p:stCondLst>
                                        </p:cTn>
                                        <p:tgtEl>
                                          <p:spTgt spid="544771">
                                            <p:txEl>
                                              <p:pRg st="1" end="1"/>
                                            </p:txEl>
                                          </p:spTgt>
                                        </p:tgtEl>
                                        <p:attrNameLst>
                                          <p:attrName>style.visibility</p:attrName>
                                        </p:attrNameLst>
                                      </p:cBhvr>
                                      <p:to>
                                        <p:strVal val="visible"/>
                                      </p:to>
                                    </p:set>
                                    <p:anim calcmode="lin" valueType="num">
                                      <p:cBhvr additive="base">
                                        <p:cTn id="11" dur="500" fill="hold"/>
                                        <p:tgtEl>
                                          <p:spTgt spid="544771">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4477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544771">
                                            <p:txEl>
                                              <p:pRg st="2" end="2"/>
                                            </p:txEl>
                                          </p:spTgt>
                                        </p:tgtEl>
                                        <p:attrNameLst>
                                          <p:attrName>style.visibility</p:attrName>
                                        </p:attrNameLst>
                                      </p:cBhvr>
                                      <p:to>
                                        <p:strVal val="visible"/>
                                      </p:to>
                                    </p:set>
                                    <p:anim calcmode="lin" valueType="num">
                                      <p:cBhvr additive="base">
                                        <p:cTn id="17" dur="500" fill="hold"/>
                                        <p:tgtEl>
                                          <p:spTgt spid="544771">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4477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544771">
                                            <p:txEl>
                                              <p:pRg st="3" end="3"/>
                                            </p:txEl>
                                          </p:spTgt>
                                        </p:tgtEl>
                                        <p:attrNameLst>
                                          <p:attrName>style.visibility</p:attrName>
                                        </p:attrNameLst>
                                      </p:cBhvr>
                                      <p:to>
                                        <p:strVal val="visible"/>
                                      </p:to>
                                    </p:set>
                                    <p:anim calcmode="lin" valueType="num">
                                      <p:cBhvr additive="base">
                                        <p:cTn id="23" dur="500" fill="hold"/>
                                        <p:tgtEl>
                                          <p:spTgt spid="544771">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4477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544771">
                                            <p:txEl>
                                              <p:pRg st="4" end="4"/>
                                            </p:txEl>
                                          </p:spTgt>
                                        </p:tgtEl>
                                        <p:attrNameLst>
                                          <p:attrName>style.visibility</p:attrName>
                                        </p:attrNameLst>
                                      </p:cBhvr>
                                      <p:to>
                                        <p:strVal val="visible"/>
                                      </p:to>
                                    </p:set>
                                    <p:anim calcmode="lin" valueType="num">
                                      <p:cBhvr additive="base">
                                        <p:cTn id="29" dur="500" fill="hold"/>
                                        <p:tgtEl>
                                          <p:spTgt spid="544771">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44771">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57200" y="457200"/>
            <a:ext cx="8229600" cy="1143000"/>
          </a:xfrm>
        </p:spPr>
        <p:txBody>
          <a:bodyPr>
            <a:normAutofit fontScale="90000"/>
          </a:bodyPr>
          <a:lstStyle/>
          <a:p>
            <a:r>
              <a:rPr lang="en-US" altLang="en-US" sz="2400" smtClean="0"/>
              <a:t>Power M-Mode Transcranial Doppler for Diagnosis of Patent Foramen Ovale and Assessing Transcatheter Closure</a:t>
            </a:r>
            <a:r>
              <a:rPr lang="en-US" altLang="en-US" sz="1800" smtClean="0"/>
              <a:t/>
            </a:r>
            <a:br>
              <a:rPr lang="en-US" altLang="en-US" sz="1800" smtClean="0"/>
            </a:br>
            <a:r>
              <a:rPr lang="en-US" altLang="en-US" sz="1800" i="1" smtClean="0"/>
              <a:t>				</a:t>
            </a:r>
            <a:r>
              <a:rPr lang="en-US" altLang="en-US" sz="1800" b="0" i="1" smtClean="0"/>
              <a:t>	</a:t>
            </a:r>
            <a:r>
              <a:rPr lang="en-US" altLang="en-US" sz="2400" b="0" i="1" smtClean="0"/>
              <a:t>Spencer at al., 2004</a:t>
            </a:r>
            <a:r>
              <a:rPr lang="en-US" altLang="en-US" sz="1800" i="1" smtClean="0"/>
              <a:t/>
            </a:r>
            <a:br>
              <a:rPr lang="en-US" altLang="en-US" sz="1800" i="1" smtClean="0"/>
            </a:br>
            <a:endParaRPr lang="en-US" altLang="en-US" sz="1800" i="1" smtClean="0"/>
          </a:p>
        </p:txBody>
      </p:sp>
      <p:sp>
        <p:nvSpPr>
          <p:cNvPr id="52227" name="Rectangle 3"/>
          <p:cNvSpPr>
            <a:spLocks noGrp="1" noChangeArrowheads="1"/>
          </p:cNvSpPr>
          <p:nvPr>
            <p:ph type="body" idx="1"/>
          </p:nvPr>
        </p:nvSpPr>
        <p:spPr/>
        <p:txBody>
          <a:bodyPr/>
          <a:lstStyle/>
          <a:p>
            <a:r>
              <a:rPr lang="en-US" altLang="en-US" sz="2800" smtClean="0"/>
              <a:t>To grade RLS, a 6-level logarithmic scale was used for both resting and Valsalva injections as follows: </a:t>
            </a:r>
          </a:p>
          <a:p>
            <a:r>
              <a:rPr lang="en-US" altLang="en-US" sz="2800" smtClean="0"/>
              <a:t>Grade 0 =0 ETs, </a:t>
            </a:r>
          </a:p>
          <a:p>
            <a:r>
              <a:rPr lang="en-US" altLang="en-US" sz="2800" smtClean="0"/>
              <a:t>Grade I = 1-10 ETs, </a:t>
            </a:r>
          </a:p>
          <a:p>
            <a:r>
              <a:rPr lang="en-US" altLang="en-US" sz="2800" smtClean="0"/>
              <a:t>Grade II = 11-30 ETs, </a:t>
            </a:r>
          </a:p>
          <a:p>
            <a:r>
              <a:rPr lang="en-US" altLang="en-US" sz="2800" smtClean="0"/>
              <a:t>Grade III =31-100 ETs, </a:t>
            </a:r>
          </a:p>
          <a:p>
            <a:r>
              <a:rPr lang="en-US" altLang="en-US" sz="2800" smtClean="0"/>
              <a:t>Grade IV = 101-300 ETs, </a:t>
            </a:r>
          </a:p>
          <a:p>
            <a:r>
              <a:rPr lang="en-US" altLang="en-US" sz="2800" smtClean="0"/>
              <a:t>Grade V &gt; 300 ETs. </a:t>
            </a:r>
          </a:p>
        </p:txBody>
      </p:sp>
    </p:spTree>
    <p:extLst>
      <p:ext uri="{BB962C8B-B14F-4D97-AF65-F5344CB8AC3E}">
        <p14:creationId xmlns:p14="http://schemas.microsoft.com/office/powerpoint/2010/main" xmlns="" val="19402455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altLang="en-US" sz="3200" smtClean="0"/>
              <a:t>Factors influencing number of HITs</a:t>
            </a:r>
          </a:p>
        </p:txBody>
      </p:sp>
      <p:sp>
        <p:nvSpPr>
          <p:cNvPr id="53251" name="Rectangle 3"/>
          <p:cNvSpPr>
            <a:spLocks noGrp="1" noChangeArrowheads="1"/>
          </p:cNvSpPr>
          <p:nvPr>
            <p:ph type="body" idx="1"/>
          </p:nvPr>
        </p:nvSpPr>
        <p:spPr/>
        <p:txBody>
          <a:bodyPr>
            <a:normAutofit lnSpcReduction="10000"/>
          </a:bodyPr>
          <a:lstStyle/>
          <a:p>
            <a:pPr>
              <a:lnSpc>
                <a:spcPct val="90000"/>
              </a:lnSpc>
            </a:pPr>
            <a:r>
              <a:rPr lang="en-US" altLang="en-US" sz="2800" smtClean="0"/>
              <a:t>The numbers of HITs represented tracers of the conductance of RLS flow to the anterior circulation of the brain. The conductance takes into account many factors including:</a:t>
            </a:r>
          </a:p>
          <a:p>
            <a:pPr>
              <a:lnSpc>
                <a:spcPct val="90000"/>
              </a:lnSpc>
            </a:pPr>
            <a:r>
              <a:rPr lang="en-US" altLang="en-US" sz="2800" smtClean="0"/>
              <a:t> The RLS flow distribution to the anterior circulation</a:t>
            </a:r>
          </a:p>
          <a:p>
            <a:pPr>
              <a:lnSpc>
                <a:spcPct val="90000"/>
              </a:lnSpc>
              <a:buFontTx/>
              <a:buNone/>
            </a:pPr>
            <a:r>
              <a:rPr lang="en-US" altLang="en-US" sz="2800" smtClean="0"/>
              <a:t>	of the brain, </a:t>
            </a:r>
          </a:p>
          <a:p>
            <a:pPr>
              <a:lnSpc>
                <a:spcPct val="90000"/>
              </a:lnSpc>
            </a:pPr>
            <a:r>
              <a:rPr lang="en-US" altLang="en-US" sz="2800" smtClean="0"/>
              <a:t>The size of the foramen while open</a:t>
            </a:r>
          </a:p>
          <a:p>
            <a:pPr>
              <a:lnSpc>
                <a:spcPct val="90000"/>
              </a:lnSpc>
            </a:pPr>
            <a:r>
              <a:rPr lang="en-US" altLang="en-US" sz="2800" smtClean="0"/>
              <a:t>The right-to-left pressure gradient when the foramen is open. </a:t>
            </a:r>
          </a:p>
          <a:p>
            <a:pPr>
              <a:lnSpc>
                <a:spcPct val="90000"/>
              </a:lnSpc>
            </a:pPr>
            <a:r>
              <a:rPr lang="en-US" altLang="en-US" sz="2800" smtClean="0"/>
              <a:t>All HITS must be counted visually.</a:t>
            </a:r>
          </a:p>
        </p:txBody>
      </p:sp>
    </p:spTree>
    <p:extLst>
      <p:ext uri="{BB962C8B-B14F-4D97-AF65-F5344CB8AC3E}">
        <p14:creationId xmlns:p14="http://schemas.microsoft.com/office/powerpoint/2010/main" xmlns="" val="14761692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3"/>
          <p:cNvSpPr>
            <a:spLocks noGrp="1" noChangeArrowheads="1"/>
          </p:cNvSpPr>
          <p:nvPr>
            <p:ph type="title"/>
          </p:nvPr>
        </p:nvSpPr>
        <p:spPr/>
        <p:txBody>
          <a:bodyPr>
            <a:normAutofit fontScale="90000"/>
          </a:bodyPr>
          <a:lstStyle/>
          <a:p>
            <a:pPr eaLnBrk="1" hangingPunct="1"/>
            <a:r>
              <a:rPr lang="en-US" altLang="en-US" smtClean="0">
                <a:cs typeface="Arial" pitchFamily="34" charset="0"/>
              </a:rPr>
              <a:t>Case Report</a:t>
            </a:r>
            <a:br>
              <a:rPr lang="en-US" altLang="en-US" smtClean="0">
                <a:cs typeface="Arial" pitchFamily="34" charset="0"/>
              </a:rPr>
            </a:br>
            <a:r>
              <a:rPr lang="en-US" altLang="en-US" i="1" smtClean="0">
                <a:solidFill>
                  <a:schemeClr val="tx2"/>
                </a:solidFill>
              </a:rPr>
              <a:t> </a:t>
            </a:r>
            <a:r>
              <a:rPr lang="en-US" altLang="en-US" sz="2400" i="1" smtClean="0">
                <a:solidFill>
                  <a:schemeClr val="tx2"/>
                </a:solidFill>
              </a:rPr>
              <a:t>Courtesy of Spencer Technologies</a:t>
            </a:r>
            <a:endParaRPr lang="en-US" altLang="en-US" sz="2400" smtClean="0">
              <a:cs typeface="Arial" pitchFamily="34" charset="0"/>
            </a:endParaRPr>
          </a:p>
        </p:txBody>
      </p:sp>
      <p:sp>
        <p:nvSpPr>
          <p:cNvPr id="59395" name="Content Placeholder 3"/>
          <p:cNvSpPr>
            <a:spLocks noGrp="1"/>
          </p:cNvSpPr>
          <p:nvPr>
            <p:ph idx="1"/>
          </p:nvPr>
        </p:nvSpPr>
        <p:spPr/>
        <p:txBody>
          <a:bodyPr/>
          <a:lstStyle/>
          <a:p>
            <a:r>
              <a:rPr lang="en-US" altLang="en-US" dirty="0" smtClean="0">
                <a:solidFill>
                  <a:schemeClr val="tx2"/>
                </a:solidFill>
                <a:cs typeface="Arial" pitchFamily="34" charset="0"/>
              </a:rPr>
              <a:t>This is a 33-year-old-female that had an episode of slurred speech and a moderate headache lasting two minutes in March 2002.  She complains of occasional dizziness and had a history of migraine with visual aura since her teenage years. We are asked to evaluate for the presence of a right to left cardiac/pulmonary shunt.</a:t>
            </a:r>
          </a:p>
          <a:p>
            <a:endParaRPr lang="en-US" altLang="en-US" dirty="0" smtClean="0"/>
          </a:p>
        </p:txBody>
      </p:sp>
    </p:spTree>
    <p:extLst>
      <p:ext uri="{BB962C8B-B14F-4D97-AF65-F5344CB8AC3E}">
        <p14:creationId xmlns:p14="http://schemas.microsoft.com/office/powerpoint/2010/main" xmlns="" val="332751640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Text Box 3"/>
          <p:cNvSpPr txBox="1">
            <a:spLocks noChangeArrowheads="1"/>
          </p:cNvSpPr>
          <p:nvPr/>
        </p:nvSpPr>
        <p:spPr bwMode="auto">
          <a:xfrm>
            <a:off x="609600" y="304800"/>
            <a:ext cx="7924800" cy="175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eaLnBrk="0" hangingPunct="0">
              <a:spcBef>
                <a:spcPct val="20000"/>
              </a:spcBef>
              <a:buClr>
                <a:srgbClr val="FF3300"/>
              </a:buClr>
              <a:buChar char="•"/>
              <a:defRPr sz="3200">
                <a:solidFill>
                  <a:schemeClr val="tx1"/>
                </a:solidFill>
                <a:latin typeface="Arial" pitchFamily="34" charset="0"/>
                <a:ea typeface="ＭＳ Ｐゴシック" pitchFamily="34" charset="-128"/>
              </a:defRPr>
            </a:lvl1pPr>
            <a:lvl2pPr marL="742950" indent="-285750" eaLnBrk="0" hangingPunct="0">
              <a:spcBef>
                <a:spcPct val="20000"/>
              </a:spcBef>
              <a:buClr>
                <a:srgbClr val="FF3300"/>
              </a:buClr>
              <a:buChar char="–"/>
              <a:defRPr sz="2800">
                <a:solidFill>
                  <a:schemeClr val="tx1"/>
                </a:solidFill>
                <a:latin typeface="Arial" pitchFamily="34" charset="0"/>
                <a:ea typeface="ＭＳ Ｐゴシック" pitchFamily="34" charset="-128"/>
              </a:defRPr>
            </a:lvl2pPr>
            <a:lvl3pPr marL="1143000" indent="-228600" eaLnBrk="0" hangingPunct="0">
              <a:spcBef>
                <a:spcPct val="20000"/>
              </a:spcBef>
              <a:buClr>
                <a:srgbClr val="FF3300"/>
              </a:buClr>
              <a:buChar char="•"/>
              <a:defRPr sz="2400">
                <a:solidFill>
                  <a:schemeClr val="tx1"/>
                </a:solidFill>
                <a:latin typeface="Arial" pitchFamily="34" charset="0"/>
                <a:ea typeface="ＭＳ Ｐゴシック" pitchFamily="34" charset="-128"/>
              </a:defRPr>
            </a:lvl3pPr>
            <a:lvl4pPr marL="1600200" indent="-228600" eaLnBrk="0" hangingPunct="0">
              <a:spcBef>
                <a:spcPct val="20000"/>
              </a:spcBef>
              <a:buClr>
                <a:srgbClr val="FF3300"/>
              </a:buClr>
              <a:buChar char="–"/>
              <a:defRPr sz="2000">
                <a:solidFill>
                  <a:schemeClr val="tx1"/>
                </a:solidFill>
                <a:latin typeface="Arial" pitchFamily="34" charset="0"/>
                <a:ea typeface="ＭＳ Ｐゴシック" pitchFamily="34" charset="-128"/>
              </a:defRPr>
            </a:lvl4pPr>
            <a:lvl5pPr marL="2057400" indent="-228600" eaLnBrk="0" hangingPunct="0">
              <a:spcBef>
                <a:spcPct val="20000"/>
              </a:spcBef>
              <a:buClr>
                <a:srgbClr val="FF3300"/>
              </a:buClr>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FF3300"/>
              </a:buClr>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FF3300"/>
              </a:buClr>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FF3300"/>
              </a:buClr>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FF3300"/>
              </a:buClr>
              <a:buChar char="»"/>
              <a:defRPr sz="2000">
                <a:solidFill>
                  <a:schemeClr val="tx1"/>
                </a:solidFill>
                <a:latin typeface="Arial" pitchFamily="34" charset="0"/>
                <a:ea typeface="ＭＳ Ｐゴシック" pitchFamily="34" charset="-128"/>
              </a:defRPr>
            </a:lvl9pPr>
          </a:lstStyle>
          <a:p>
            <a:pPr algn="ctr" eaLnBrk="1" hangingPunct="1">
              <a:spcBef>
                <a:spcPct val="50000"/>
              </a:spcBef>
              <a:buClrTx/>
              <a:buFontTx/>
              <a:buNone/>
            </a:pPr>
            <a:r>
              <a:rPr lang="en-US" altLang="en-US" sz="3600" b="1" dirty="0" smtClean="0">
                <a:solidFill>
                  <a:srgbClr val="0000FF"/>
                </a:solidFill>
                <a:cs typeface="Arial" panose="020B0604020202020204" pitchFamily="34" charset="0"/>
              </a:rPr>
              <a:t>RESTING </a:t>
            </a:r>
            <a:r>
              <a:rPr lang="en-US" altLang="en-US" sz="3600" b="1" dirty="0">
                <a:solidFill>
                  <a:srgbClr val="0000FF"/>
                </a:solidFill>
                <a:cs typeface="Arial" panose="020B0604020202020204" pitchFamily="34" charset="0"/>
              </a:rPr>
              <a:t>BUBBLE STUDY</a:t>
            </a:r>
          </a:p>
          <a:p>
            <a:pPr algn="ctr" eaLnBrk="1" hangingPunct="1">
              <a:spcBef>
                <a:spcPct val="50000"/>
              </a:spcBef>
              <a:buClrTx/>
              <a:buFontTx/>
              <a:buNone/>
            </a:pPr>
            <a:r>
              <a:rPr lang="en-US" altLang="en-US" sz="2400" b="1" i="1" dirty="0" smtClean="0">
                <a:solidFill>
                  <a:srgbClr val="0000FF"/>
                </a:solidFill>
                <a:cs typeface="Arial" panose="020B0604020202020204" pitchFamily="34" charset="0"/>
              </a:rPr>
              <a:t>			</a:t>
            </a:r>
            <a:r>
              <a:rPr lang="en-US" altLang="en-US" sz="2400" i="1" dirty="0" smtClean="0">
                <a:solidFill>
                  <a:srgbClr val="0000FF"/>
                </a:solidFill>
                <a:cs typeface="Arial" panose="020B0604020202020204" pitchFamily="34" charset="0"/>
              </a:rPr>
              <a:t>Courtesy </a:t>
            </a:r>
            <a:r>
              <a:rPr lang="en-US" altLang="en-US" sz="2400" i="1" dirty="0">
                <a:solidFill>
                  <a:srgbClr val="0000FF"/>
                </a:solidFill>
                <a:cs typeface="Arial" panose="020B0604020202020204" pitchFamily="34" charset="0"/>
              </a:rPr>
              <a:t>of Spencer Technologies</a:t>
            </a:r>
          </a:p>
          <a:p>
            <a:pPr algn="ctr" eaLnBrk="1" hangingPunct="1">
              <a:spcBef>
                <a:spcPct val="50000"/>
              </a:spcBef>
              <a:buClrTx/>
              <a:buFontTx/>
              <a:buNone/>
            </a:pPr>
            <a:endParaRPr lang="en-US" altLang="en-US" sz="2400" i="1" dirty="0">
              <a:solidFill>
                <a:schemeClr val="tx2"/>
              </a:solidFill>
              <a:latin typeface="Times New Roman" pitchFamily="18" charset="0"/>
              <a:cs typeface="Arial" pitchFamily="34" charset="0"/>
            </a:endParaRPr>
          </a:p>
        </p:txBody>
      </p:sp>
      <p:pic>
        <p:nvPicPr>
          <p:cNvPr id="4" name="Resting injection.mpg">
            <a:hlinkClick r:id="" action="ppaction://media"/>
          </p:cNvPr>
          <p:cNvPicPr>
            <a:picLocks noRot="1" noChangeAspect="1"/>
          </p:cNvPicPr>
          <p:nvPr>
            <a:videoFile r:link="rId1"/>
          </p:nvPr>
        </p:nvPicPr>
        <p:blipFill>
          <a:blip r:embed="rId3" cstate="print"/>
          <a:stretch>
            <a:fillRect/>
          </a:stretch>
        </p:blipFill>
        <p:spPr>
          <a:xfrm>
            <a:off x="1371600" y="1600200"/>
            <a:ext cx="6578600" cy="4485409"/>
          </a:xfrm>
          <a:prstGeom prst="rect">
            <a:avLst/>
          </a:prstGeom>
        </p:spPr>
      </p:pic>
    </p:spTree>
    <p:extLst>
      <p:ext uri="{BB962C8B-B14F-4D97-AF65-F5344CB8AC3E}">
        <p14:creationId xmlns:p14="http://schemas.microsoft.com/office/powerpoint/2010/main" xmlns="" val="1980144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457200" y="533401"/>
            <a:ext cx="8229600" cy="1006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eaLnBrk="0" hangingPunct="0">
              <a:spcBef>
                <a:spcPct val="20000"/>
              </a:spcBef>
              <a:buClr>
                <a:srgbClr val="FF3300"/>
              </a:buClr>
              <a:buChar char="•"/>
              <a:defRPr sz="3200">
                <a:solidFill>
                  <a:schemeClr val="tx1"/>
                </a:solidFill>
                <a:latin typeface="Arial" pitchFamily="34" charset="0"/>
                <a:ea typeface="ＭＳ Ｐゴシック" pitchFamily="34" charset="-128"/>
              </a:defRPr>
            </a:lvl1pPr>
            <a:lvl2pPr marL="742950" indent="-285750" eaLnBrk="0" hangingPunct="0">
              <a:spcBef>
                <a:spcPct val="20000"/>
              </a:spcBef>
              <a:buClr>
                <a:srgbClr val="FF3300"/>
              </a:buClr>
              <a:buChar char="–"/>
              <a:defRPr sz="2800">
                <a:solidFill>
                  <a:schemeClr val="tx1"/>
                </a:solidFill>
                <a:latin typeface="Arial" pitchFamily="34" charset="0"/>
                <a:ea typeface="ＭＳ Ｐゴシック" pitchFamily="34" charset="-128"/>
              </a:defRPr>
            </a:lvl2pPr>
            <a:lvl3pPr marL="1143000" indent="-228600" eaLnBrk="0" hangingPunct="0">
              <a:spcBef>
                <a:spcPct val="20000"/>
              </a:spcBef>
              <a:buClr>
                <a:srgbClr val="FF3300"/>
              </a:buClr>
              <a:buChar char="•"/>
              <a:defRPr sz="2400">
                <a:solidFill>
                  <a:schemeClr val="tx1"/>
                </a:solidFill>
                <a:latin typeface="Arial" pitchFamily="34" charset="0"/>
                <a:ea typeface="ＭＳ Ｐゴシック" pitchFamily="34" charset="-128"/>
              </a:defRPr>
            </a:lvl3pPr>
            <a:lvl4pPr marL="1600200" indent="-228600" eaLnBrk="0" hangingPunct="0">
              <a:spcBef>
                <a:spcPct val="20000"/>
              </a:spcBef>
              <a:buClr>
                <a:srgbClr val="FF3300"/>
              </a:buClr>
              <a:buChar char="–"/>
              <a:defRPr sz="2000">
                <a:solidFill>
                  <a:schemeClr val="tx1"/>
                </a:solidFill>
                <a:latin typeface="Arial" pitchFamily="34" charset="0"/>
                <a:ea typeface="ＭＳ Ｐゴシック" pitchFamily="34" charset="-128"/>
              </a:defRPr>
            </a:lvl4pPr>
            <a:lvl5pPr marL="2057400" indent="-228600" eaLnBrk="0" hangingPunct="0">
              <a:spcBef>
                <a:spcPct val="20000"/>
              </a:spcBef>
              <a:buClr>
                <a:srgbClr val="FF3300"/>
              </a:buClr>
              <a:buChar char="»"/>
              <a:defRPr sz="2000">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buClr>
                <a:srgbClr val="FF3300"/>
              </a:buClr>
              <a:buChar char="»"/>
              <a:defRPr sz="2000">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buClr>
                <a:srgbClr val="FF3300"/>
              </a:buClr>
              <a:buChar char="»"/>
              <a:defRPr sz="2000">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buClr>
                <a:srgbClr val="FF3300"/>
              </a:buClr>
              <a:buChar char="»"/>
              <a:defRPr sz="2000">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buClr>
                <a:srgbClr val="FF3300"/>
              </a:buClr>
              <a:buChar char="»"/>
              <a:defRPr sz="2000">
                <a:solidFill>
                  <a:schemeClr val="tx1"/>
                </a:solidFill>
                <a:latin typeface="Arial" pitchFamily="34" charset="0"/>
                <a:ea typeface="ＭＳ Ｐゴシック" pitchFamily="34" charset="-128"/>
              </a:defRPr>
            </a:lvl9pPr>
          </a:lstStyle>
          <a:p>
            <a:pPr algn="ctr" eaLnBrk="1" hangingPunct="1">
              <a:spcBef>
                <a:spcPct val="50000"/>
              </a:spcBef>
              <a:buClrTx/>
              <a:buFontTx/>
              <a:buNone/>
            </a:pPr>
            <a:r>
              <a:rPr lang="en-US" altLang="en-US" sz="3600" b="1" dirty="0" smtClean="0">
                <a:solidFill>
                  <a:srgbClr val="0000FF"/>
                </a:solidFill>
                <a:cs typeface="Arial" panose="020B0604020202020204" pitchFamily="34" charset="0"/>
              </a:rPr>
              <a:t>STRAINING</a:t>
            </a:r>
            <a:r>
              <a:rPr lang="en-US" altLang="en-US" sz="3600" b="1" dirty="0" smtClean="0">
                <a:solidFill>
                  <a:srgbClr val="0000FF"/>
                </a:solidFill>
                <a:cs typeface="Arial" panose="020B0604020202020204" pitchFamily="34" charset="0"/>
              </a:rPr>
              <a:t> </a:t>
            </a:r>
            <a:r>
              <a:rPr lang="en-US" altLang="en-US" sz="3600" b="1" dirty="0">
                <a:solidFill>
                  <a:srgbClr val="0000FF"/>
                </a:solidFill>
                <a:cs typeface="Arial" panose="020B0604020202020204" pitchFamily="34" charset="0"/>
              </a:rPr>
              <a:t>BUBBLE STUDY</a:t>
            </a:r>
            <a:r>
              <a:rPr lang="en-US" altLang="en-US" sz="2400" b="1" dirty="0">
                <a:solidFill>
                  <a:srgbClr val="0000FF"/>
                </a:solidFill>
                <a:cs typeface="Arial" panose="020B0604020202020204" pitchFamily="34" charset="0"/>
              </a:rPr>
              <a:t/>
            </a:r>
            <a:br>
              <a:rPr lang="en-US" altLang="en-US" sz="2400" b="1" dirty="0">
                <a:solidFill>
                  <a:srgbClr val="0000FF"/>
                </a:solidFill>
                <a:cs typeface="Arial" panose="020B0604020202020204" pitchFamily="34" charset="0"/>
              </a:rPr>
            </a:br>
            <a:r>
              <a:rPr lang="en-US" altLang="en-US" sz="2400" b="1" dirty="0">
                <a:solidFill>
                  <a:srgbClr val="0000FF"/>
                </a:solidFill>
                <a:cs typeface="Arial" panose="020B0604020202020204" pitchFamily="34" charset="0"/>
              </a:rPr>
              <a:t>			</a:t>
            </a:r>
            <a:r>
              <a:rPr lang="en-US" altLang="en-US" sz="2400" i="1" dirty="0">
                <a:solidFill>
                  <a:srgbClr val="0000FF"/>
                </a:solidFill>
                <a:cs typeface="Arial" panose="020B0604020202020204" pitchFamily="34" charset="0"/>
              </a:rPr>
              <a:t>Courtesy of Spencer Technologies</a:t>
            </a:r>
          </a:p>
        </p:txBody>
      </p:sp>
      <p:pic>
        <p:nvPicPr>
          <p:cNvPr id="4" name="Cal injection.mpg">
            <a:hlinkClick r:id="" action="ppaction://media"/>
          </p:cNvPr>
          <p:cNvPicPr>
            <a:picLocks noRot="1" noChangeAspect="1"/>
          </p:cNvPicPr>
          <p:nvPr>
            <a:videoFile r:link="rId1"/>
          </p:nvPr>
        </p:nvPicPr>
        <p:blipFill>
          <a:blip r:embed="rId3" cstate="print"/>
          <a:stretch>
            <a:fillRect/>
          </a:stretch>
        </p:blipFill>
        <p:spPr>
          <a:xfrm>
            <a:off x="990600" y="1600200"/>
            <a:ext cx="7142480" cy="4869873"/>
          </a:xfrm>
          <a:prstGeom prst="rect">
            <a:avLst/>
          </a:prstGeom>
        </p:spPr>
      </p:pic>
    </p:spTree>
    <p:extLst>
      <p:ext uri="{BB962C8B-B14F-4D97-AF65-F5344CB8AC3E}">
        <p14:creationId xmlns:p14="http://schemas.microsoft.com/office/powerpoint/2010/main" xmlns="" val="227510313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defRPr/>
            </a:pPr>
            <a:r>
              <a:rPr lang="en-US" dirty="0" smtClean="0"/>
              <a:t>Fat embolism</a:t>
            </a:r>
            <a:endParaRPr lang="en-US" dirty="0"/>
          </a:p>
        </p:txBody>
      </p:sp>
      <p:sp>
        <p:nvSpPr>
          <p:cNvPr id="6" name="Text Placeholder 5"/>
          <p:cNvSpPr>
            <a:spLocks noGrp="1"/>
          </p:cNvSpPr>
          <p:nvPr>
            <p:ph type="body" idx="1"/>
          </p:nvPr>
        </p:nvSpPr>
        <p:spPr/>
        <p:txBody>
          <a:bodyPr/>
          <a:lstStyle/>
          <a:p>
            <a:pPr>
              <a:defRPr/>
            </a:pPr>
            <a:endParaRPr lang="en-US"/>
          </a:p>
        </p:txBody>
      </p:sp>
    </p:spTree>
    <p:extLst>
      <p:ext uri="{BB962C8B-B14F-4D97-AF65-F5344CB8AC3E}">
        <p14:creationId xmlns:p14="http://schemas.microsoft.com/office/powerpoint/2010/main" xmlns="" val="197777101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3"/>
          <p:cNvSpPr>
            <a:spLocks noGrp="1"/>
          </p:cNvSpPr>
          <p:nvPr>
            <p:ph type="title"/>
          </p:nvPr>
        </p:nvSpPr>
        <p:spPr/>
        <p:txBody>
          <a:bodyPr/>
          <a:lstStyle/>
          <a:p>
            <a:r>
              <a:rPr lang="en-US" altLang="en-US" smtClean="0"/>
              <a:t>Fat Embolism Syndrome (FES)</a:t>
            </a:r>
          </a:p>
        </p:txBody>
      </p:sp>
      <p:sp>
        <p:nvSpPr>
          <p:cNvPr id="40963" name="Content Placeholder 4"/>
          <p:cNvSpPr>
            <a:spLocks noGrp="1"/>
          </p:cNvSpPr>
          <p:nvPr>
            <p:ph idx="1"/>
          </p:nvPr>
        </p:nvSpPr>
        <p:spPr/>
        <p:txBody>
          <a:bodyPr>
            <a:normAutofit lnSpcReduction="10000"/>
          </a:bodyPr>
          <a:lstStyle/>
          <a:p>
            <a:pPr>
              <a:buClr>
                <a:srgbClr val="FF0000"/>
              </a:buClr>
              <a:buFont typeface="Symbol" pitchFamily="18" charset="2"/>
              <a:buChar char="·"/>
            </a:pPr>
            <a:r>
              <a:rPr lang="en-US" altLang="en-US" sz="2400" smtClean="0"/>
              <a:t>FES syndrome remains a potentially life threatening complication of long bone fractures. The true incidence is difficult to assess as many cases remain undiagnosed</a:t>
            </a:r>
          </a:p>
          <a:p>
            <a:pPr>
              <a:buClr>
                <a:srgbClr val="FF0000"/>
              </a:buClr>
              <a:buFont typeface="Symbol" pitchFamily="18" charset="2"/>
              <a:buChar char="·"/>
            </a:pPr>
            <a:r>
              <a:rPr lang="en-US" altLang="en-US" sz="2400" b="1" smtClean="0">
                <a:solidFill>
                  <a:srgbClr val="0000FF"/>
                </a:solidFill>
              </a:rPr>
              <a:t>It varies from 0.5% to 30% of fractured patients with higher rates in multiply injured patients and presents a mean mortality rate of 10%</a:t>
            </a:r>
            <a:endParaRPr lang="en-US" altLang="en-US" sz="2400" smtClean="0"/>
          </a:p>
          <a:p>
            <a:pPr>
              <a:buClr>
                <a:srgbClr val="FF0000"/>
              </a:buClr>
              <a:buFont typeface="Symbol" pitchFamily="18" charset="2"/>
              <a:buChar char="·"/>
            </a:pPr>
            <a:r>
              <a:rPr lang="en-US" altLang="en-US" sz="2400" b="1" smtClean="0"/>
              <a:t>Manifests 24-72 hours post injury</a:t>
            </a:r>
            <a:endParaRPr lang="en-US" altLang="en-US" sz="2400" smtClean="0"/>
          </a:p>
          <a:p>
            <a:pPr>
              <a:buClr>
                <a:srgbClr val="FF0000"/>
              </a:buClr>
              <a:buFont typeface="Symbol" pitchFamily="18" charset="2"/>
              <a:buChar char="·"/>
            </a:pPr>
            <a:r>
              <a:rPr lang="en-US" altLang="en-US" sz="2400" smtClean="0"/>
              <a:t>Cerebral involvement varies from confusion to encephalopathy with coma and seizures. Clinical symptoms and CT are not always diagnostic, while MRI is more sensitive in the detection of a suspected brain embolism</a:t>
            </a:r>
          </a:p>
        </p:txBody>
      </p:sp>
    </p:spTree>
    <p:extLst>
      <p:ext uri="{BB962C8B-B14F-4D97-AF65-F5344CB8AC3E}">
        <p14:creationId xmlns:p14="http://schemas.microsoft.com/office/powerpoint/2010/main" xmlns="" val="123555528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smtClean="0"/>
              <a:t>Epidemiology</a:t>
            </a:r>
          </a:p>
        </p:txBody>
      </p:sp>
      <p:sp>
        <p:nvSpPr>
          <p:cNvPr id="37891" name="Content Placeholder 2"/>
          <p:cNvSpPr>
            <a:spLocks noGrp="1"/>
          </p:cNvSpPr>
          <p:nvPr>
            <p:ph idx="1"/>
          </p:nvPr>
        </p:nvSpPr>
        <p:spPr/>
        <p:txBody>
          <a:bodyPr/>
          <a:lstStyle/>
          <a:p>
            <a:pPr>
              <a:buClr>
                <a:srgbClr val="FF0000"/>
              </a:buClr>
              <a:buFont typeface="Symbol" panose="05050102010706020507" pitchFamily="18" charset="2"/>
              <a:buChar char="·"/>
              <a:defRPr/>
            </a:pPr>
            <a:r>
              <a:rPr lang="en-US" altLang="en-US" sz="2800" b="1" dirty="0" smtClean="0">
                <a:latin typeface="Arial" charset="0"/>
                <a:cs typeface="Arial" charset="0"/>
              </a:rPr>
              <a:t>United States</a:t>
            </a:r>
          </a:p>
          <a:p>
            <a:pPr marL="0" indent="0">
              <a:buClr>
                <a:srgbClr val="FF0000"/>
              </a:buClr>
              <a:buFont typeface="Arial" charset="0"/>
              <a:buNone/>
              <a:defRPr/>
            </a:pPr>
            <a:r>
              <a:rPr lang="en-US" altLang="en-US" sz="2800" dirty="0">
                <a:latin typeface="Arial" charset="0"/>
                <a:cs typeface="Arial" charset="0"/>
              </a:rPr>
              <a:t>	</a:t>
            </a:r>
            <a:r>
              <a:rPr lang="en-US" altLang="en-US" sz="2400" dirty="0" smtClean="0">
                <a:latin typeface="Arial" charset="0"/>
                <a:cs typeface="Arial" charset="0"/>
              </a:rPr>
              <a:t>Frequency is estimated to be 3-4%. Fat 	embolism is 	a clinical diagnosis. Many patients are likely to have 	a missed diagnosis because of subclinical illness or 	confounding injury or illness </a:t>
            </a:r>
          </a:p>
          <a:p>
            <a:pPr>
              <a:buClr>
                <a:srgbClr val="FF0000"/>
              </a:buClr>
              <a:buFont typeface="Symbol" panose="05050102010706020507" pitchFamily="18" charset="2"/>
              <a:buChar char="·"/>
              <a:defRPr/>
            </a:pPr>
            <a:r>
              <a:rPr lang="en-US" altLang="en-US" sz="2800" b="1" dirty="0" smtClean="0">
                <a:latin typeface="Arial" charset="0"/>
                <a:cs typeface="Arial" charset="0"/>
              </a:rPr>
              <a:t>Mortality/Morbidity</a:t>
            </a:r>
          </a:p>
          <a:p>
            <a:pPr marL="0" indent="0">
              <a:buClr>
                <a:srgbClr val="FF0000"/>
              </a:buClr>
              <a:buFont typeface="Arial" charset="0"/>
              <a:buNone/>
              <a:defRPr/>
            </a:pPr>
            <a:r>
              <a:rPr lang="en-US" altLang="en-US" sz="2800" dirty="0">
                <a:latin typeface="Arial" charset="0"/>
                <a:cs typeface="Arial" charset="0"/>
              </a:rPr>
              <a:t>	</a:t>
            </a:r>
            <a:r>
              <a:rPr lang="en-US" altLang="en-US" sz="2400" dirty="0" smtClean="0">
                <a:latin typeface="Arial" charset="0"/>
                <a:cs typeface="Arial" charset="0"/>
              </a:rPr>
              <a:t>The mortality rate of fat embolism is 10-20%. 	Patients with increased age, multiple underlying 	medical problems, and/or decreased physiologic 	reserves have worse outcomes than other patients</a:t>
            </a:r>
          </a:p>
          <a:p>
            <a:pPr>
              <a:buFont typeface="Arial" charset="0"/>
              <a:buChar char="•"/>
              <a:defRPr/>
            </a:pPr>
            <a:endParaRPr lang="en-US" altLang="en-US" dirty="0" smtClean="0">
              <a:latin typeface="Arial" charset="0"/>
              <a:cs typeface="Arial" charset="0"/>
            </a:endParaRPr>
          </a:p>
        </p:txBody>
      </p:sp>
    </p:spTree>
    <p:extLst>
      <p:ext uri="{BB962C8B-B14F-4D97-AF65-F5344CB8AC3E}">
        <p14:creationId xmlns:p14="http://schemas.microsoft.com/office/powerpoint/2010/main" xmlns="" val="93672503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ltLang="en-US" smtClean="0"/>
              <a:t>FES and PFO</a:t>
            </a:r>
          </a:p>
        </p:txBody>
      </p:sp>
      <p:sp>
        <p:nvSpPr>
          <p:cNvPr id="43011" name="Content Placeholder 2"/>
          <p:cNvSpPr>
            <a:spLocks noGrp="1"/>
          </p:cNvSpPr>
          <p:nvPr>
            <p:ph idx="1"/>
          </p:nvPr>
        </p:nvSpPr>
        <p:spPr/>
        <p:txBody>
          <a:bodyPr>
            <a:normAutofit lnSpcReduction="10000"/>
          </a:bodyPr>
          <a:lstStyle/>
          <a:p>
            <a:r>
              <a:rPr lang="en-US" altLang="en-US" sz="2800" dirty="0" smtClean="0"/>
              <a:t>TCD is the unique standard for evaluation of emboli</a:t>
            </a:r>
          </a:p>
          <a:p>
            <a:r>
              <a:rPr lang="en-US" altLang="en-US" sz="2800" dirty="0"/>
              <a:t>Cerebral </a:t>
            </a:r>
            <a:r>
              <a:rPr lang="en-US" altLang="en-US" sz="2800" dirty="0" err="1"/>
              <a:t>microembolism</a:t>
            </a:r>
            <a:r>
              <a:rPr lang="en-US" altLang="en-US" sz="2800" dirty="0"/>
              <a:t> after long-bone fractures can be detected in vivo and monitored over time. These findings may have potential diagnostic and therapeutic </a:t>
            </a:r>
            <a:r>
              <a:rPr lang="en-US" altLang="en-US" sz="2800" dirty="0" smtClean="0"/>
              <a:t>implications</a:t>
            </a:r>
          </a:p>
          <a:p>
            <a:r>
              <a:rPr lang="en-US" altLang="en-US" sz="2800" dirty="0"/>
              <a:t>The presence or the reopening of a PFO due to pulmonary hypertension is associated with an increased risk for systemic manifestations of FES</a:t>
            </a:r>
          </a:p>
          <a:p>
            <a:endParaRPr lang="en-US" altLang="en-US" sz="2800" dirty="0" smtClean="0"/>
          </a:p>
        </p:txBody>
      </p:sp>
    </p:spTree>
    <p:extLst>
      <p:ext uri="{BB962C8B-B14F-4D97-AF65-F5344CB8AC3E}">
        <p14:creationId xmlns:p14="http://schemas.microsoft.com/office/powerpoint/2010/main" xmlns="" val="91207096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Content Placeholder 2"/>
          <p:cNvSpPr>
            <a:spLocks noGrp="1"/>
          </p:cNvSpPr>
          <p:nvPr>
            <p:ph idx="1"/>
          </p:nvPr>
        </p:nvSpPr>
        <p:spPr/>
        <p:txBody>
          <a:bodyPr>
            <a:normAutofit lnSpcReduction="10000"/>
          </a:bodyPr>
          <a:lstStyle/>
          <a:p>
            <a:pPr>
              <a:defRPr/>
            </a:pPr>
            <a:r>
              <a:rPr lang="en-US" altLang="en-US" sz="2400" dirty="0" smtClean="0"/>
              <a:t>The use of TCD at hospital admission allows identification of patients with brain hypoperfusion due to the stroke, vasospasm after SAH/TBI and/or intracranial hypertension</a:t>
            </a:r>
            <a:br>
              <a:rPr lang="en-US" altLang="en-US" sz="2400" dirty="0" smtClean="0"/>
            </a:br>
            <a:endParaRPr lang="en-US" altLang="en-US" sz="2400" dirty="0" smtClean="0"/>
          </a:p>
          <a:p>
            <a:pPr>
              <a:defRPr/>
            </a:pPr>
            <a:r>
              <a:rPr lang="en-US" altLang="en-US" sz="2400" dirty="0" smtClean="0"/>
              <a:t>In such high-risk patients, early TCD goal-directed therapy can restore normal cerebral perfusion and might then potentially help in reducing the extent of secondary brain injury</a:t>
            </a:r>
            <a:br>
              <a:rPr lang="en-US" altLang="en-US" sz="2400" dirty="0" smtClean="0"/>
            </a:br>
            <a:endParaRPr lang="en-US" altLang="en-US" sz="2400" dirty="0" smtClean="0"/>
          </a:p>
          <a:p>
            <a:pPr>
              <a:defRPr/>
            </a:pPr>
            <a:r>
              <a:rPr lang="en-US" altLang="en-US" sz="2400" dirty="0"/>
              <a:t>TCD represent effective </a:t>
            </a:r>
            <a:r>
              <a:rPr lang="en-US" altLang="en-US" sz="2400" dirty="0" smtClean="0"/>
              <a:t>modality </a:t>
            </a:r>
            <a:r>
              <a:rPr lang="en-US" altLang="en-US" sz="2400" dirty="0"/>
              <a:t>to monitor effects of treatment and interventions</a:t>
            </a:r>
            <a:endParaRPr lang="en-US" altLang="en-US" sz="2400" dirty="0" smtClean="0"/>
          </a:p>
          <a:p>
            <a:pPr marL="0" indent="0">
              <a:buFontTx/>
              <a:buNone/>
              <a:defRPr/>
            </a:pPr>
            <a:endParaRPr lang="en-US" altLang="en-US" sz="2400" dirty="0" smtClean="0"/>
          </a:p>
        </p:txBody>
      </p:sp>
      <p:sp>
        <p:nvSpPr>
          <p:cNvPr id="46083" name="Title 1"/>
          <p:cNvSpPr>
            <a:spLocks noGrp="1"/>
          </p:cNvSpPr>
          <p:nvPr>
            <p:ph type="title"/>
          </p:nvPr>
        </p:nvSpPr>
        <p:spPr/>
        <p:txBody>
          <a:bodyPr>
            <a:normAutofit fontScale="90000"/>
          </a:bodyPr>
          <a:lstStyle/>
          <a:p>
            <a:r>
              <a:rPr lang="en-US" altLang="en-US" dirty="0" smtClean="0"/>
              <a:t>TCD is a Critical Quantitative Tool in Critical Care</a:t>
            </a:r>
          </a:p>
        </p:txBody>
      </p:sp>
    </p:spTree>
    <p:extLst>
      <p:ext uri="{BB962C8B-B14F-4D97-AF65-F5344CB8AC3E}">
        <p14:creationId xmlns:p14="http://schemas.microsoft.com/office/powerpoint/2010/main" xmlns="" val="3798112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normAutofit fontScale="90000"/>
          </a:bodyPr>
          <a:lstStyle/>
          <a:p>
            <a:r>
              <a:rPr lang="en-US" altLang="en-US" smtClean="0"/>
              <a:t>Clinical Value of TCD for Critical Care</a:t>
            </a:r>
          </a:p>
        </p:txBody>
      </p:sp>
      <p:sp>
        <p:nvSpPr>
          <p:cNvPr id="45059" name="Content Placeholder 2"/>
          <p:cNvSpPr>
            <a:spLocks noGrp="1"/>
          </p:cNvSpPr>
          <p:nvPr>
            <p:ph idx="1"/>
          </p:nvPr>
        </p:nvSpPr>
        <p:spPr/>
        <p:txBody>
          <a:bodyPr/>
          <a:lstStyle/>
          <a:p>
            <a:r>
              <a:rPr lang="en-US" altLang="en-US" b="1" dirty="0" smtClean="0">
                <a:solidFill>
                  <a:srgbClr val="FF0000"/>
                </a:solidFill>
              </a:rPr>
              <a:t>Detect a Change from Baseline/Normal Values Early in the Course of Illness and Before Irreversible Damage Occurs</a:t>
            </a:r>
            <a:br>
              <a:rPr lang="en-US" altLang="en-US" b="1" dirty="0" smtClean="0">
                <a:solidFill>
                  <a:srgbClr val="FF0000"/>
                </a:solidFill>
              </a:rPr>
            </a:br>
            <a:endParaRPr lang="en-US" altLang="en-US" b="1" dirty="0" smtClean="0">
              <a:solidFill>
                <a:srgbClr val="FF0000"/>
              </a:solidFill>
            </a:endParaRPr>
          </a:p>
          <a:p>
            <a:pPr>
              <a:lnSpc>
                <a:spcPct val="150000"/>
              </a:lnSpc>
            </a:pPr>
            <a:r>
              <a:rPr lang="en-US" altLang="en-US" sz="2800" dirty="0" smtClean="0"/>
              <a:t>Contributes to the pharmacological management, further diagnostic testing and/or interventional treatment</a:t>
            </a:r>
          </a:p>
          <a:p>
            <a:endParaRPr lang="en-US" altLang="en-US" dirty="0" smtClean="0"/>
          </a:p>
        </p:txBody>
      </p:sp>
    </p:spTree>
    <p:extLst>
      <p:ext uri="{BB962C8B-B14F-4D97-AF65-F5344CB8AC3E}">
        <p14:creationId xmlns:p14="http://schemas.microsoft.com/office/powerpoint/2010/main" xmlns="" val="38766979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Scan0014"/>
          <p:cNvPicPr>
            <a:picLocks noGrp="1" noChangeAspect="1" noChangeArrowheads="1"/>
          </p:cNvPicPr>
          <p:nvPr>
            <p:ph/>
          </p:nvPr>
        </p:nvPicPr>
        <p:blipFill>
          <a:blip r:embed="rId3" cstate="print">
            <a:extLst>
              <a:ext uri="{28A0092B-C50C-407E-A947-70E740481C1C}">
                <a14:useLocalDpi xmlns:a14="http://schemas.microsoft.com/office/drawing/2010/main" xmlns="" val="0"/>
              </a:ext>
            </a:extLst>
          </a:blip>
          <a:srcRect/>
          <a:stretch>
            <a:fillRect/>
          </a:stretch>
        </p:blipFill>
        <p:spPr>
          <a:xfrm>
            <a:off x="609600" y="465138"/>
            <a:ext cx="7620000" cy="5697537"/>
          </a:xfrm>
        </p:spPr>
      </p:pic>
      <p:sp>
        <p:nvSpPr>
          <p:cNvPr id="46083" name="Text Box 4"/>
          <p:cNvSpPr txBox="1">
            <a:spLocks noChangeArrowheads="1"/>
          </p:cNvSpPr>
          <p:nvPr/>
        </p:nvSpPr>
        <p:spPr bwMode="auto">
          <a:xfrm>
            <a:off x="914400" y="6248400"/>
            <a:ext cx="6934200" cy="579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Arial" pitchFamily="34" charset="0"/>
                <a:cs typeface="Arial" pitchFamily="34" charset="0"/>
              </a:defRPr>
            </a:lvl1pPr>
            <a:lvl2pPr marL="742950" indent="-285750" eaLnBrk="0" hangingPunct="0">
              <a:spcBef>
                <a:spcPct val="20000"/>
              </a:spcBef>
              <a:buFont typeface="Arial" pitchFamily="34" charset="0"/>
              <a:buChar char="–"/>
              <a:defRPr sz="2800">
                <a:solidFill>
                  <a:schemeClr val="tx1"/>
                </a:solidFill>
                <a:latin typeface="Arial" pitchFamily="34" charset="0"/>
                <a:cs typeface="Arial" pitchFamily="34" charset="0"/>
              </a:defRPr>
            </a:lvl2pPr>
            <a:lvl3pPr marL="1143000" indent="-228600" eaLnBrk="0" hangingPunct="0">
              <a:spcBef>
                <a:spcPct val="20000"/>
              </a:spcBef>
              <a:buFont typeface="Arial" pitchFamily="34" charset="0"/>
              <a:buChar char="•"/>
              <a:defRPr sz="2400">
                <a:solidFill>
                  <a:schemeClr val="tx1"/>
                </a:solidFill>
                <a:latin typeface="Arial" pitchFamily="34" charset="0"/>
                <a:cs typeface="Arial" pitchFamily="34" charset="0"/>
              </a:defRPr>
            </a:lvl3pPr>
            <a:lvl4pPr marL="1600200" indent="-228600" eaLnBrk="0" hangingPunct="0">
              <a:spcBef>
                <a:spcPct val="20000"/>
              </a:spcBef>
              <a:buFont typeface="Arial" pitchFamily="34" charset="0"/>
              <a:buChar char="–"/>
              <a:defRPr sz="2000">
                <a:solidFill>
                  <a:schemeClr val="tx1"/>
                </a:solidFill>
                <a:latin typeface="Arial" pitchFamily="34" charset="0"/>
                <a:cs typeface="Arial" pitchFamily="34" charset="0"/>
              </a:defRPr>
            </a:lvl4pPr>
            <a:lvl5pPr marL="2057400" indent="-228600" eaLnBrk="0" hangingPunct="0">
              <a:spcBef>
                <a:spcPct val="20000"/>
              </a:spcBef>
              <a:buFont typeface="Arial" pitchFamily="34" charset="0"/>
              <a:buChar char="»"/>
              <a:defRPr sz="2000">
                <a:solidFill>
                  <a:schemeClr val="tx1"/>
                </a:solidFill>
                <a:latin typeface="Arial" pitchFamily="34" charset="0"/>
                <a:cs typeface="Arial"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Arial" pitchFamily="34" charset="0"/>
                <a:cs typeface="Arial"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Arial" pitchFamily="34" charset="0"/>
                <a:cs typeface="Arial"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Arial" pitchFamily="34" charset="0"/>
                <a:cs typeface="Arial"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Arial" pitchFamily="34" charset="0"/>
                <a:cs typeface="Arial" pitchFamily="34" charset="0"/>
              </a:defRPr>
            </a:lvl9pPr>
          </a:lstStyle>
          <a:p>
            <a:pPr algn="ctr" eaLnBrk="1" hangingPunct="1">
              <a:spcBef>
                <a:spcPct val="50000"/>
              </a:spcBef>
              <a:buFontTx/>
              <a:buNone/>
            </a:pPr>
            <a:r>
              <a:rPr lang="en-US" altLang="en-US" b="1" u="sng"/>
              <a:t>MULTIPLE PERSPECTIVES</a:t>
            </a:r>
          </a:p>
        </p:txBody>
      </p:sp>
      <p:sp>
        <p:nvSpPr>
          <p:cNvPr id="2" name="Rectangle 1"/>
          <p:cNvSpPr/>
          <p:nvPr/>
        </p:nvSpPr>
        <p:spPr>
          <a:xfrm>
            <a:off x="281659" y="2967335"/>
            <a:ext cx="8199681"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IT MUST BE THE TEAM!</a:t>
            </a:r>
          </a:p>
        </p:txBody>
      </p:sp>
      <p:sp>
        <p:nvSpPr>
          <p:cNvPr id="46085" name="TextBox 2"/>
          <p:cNvSpPr txBox="1">
            <a:spLocks noChangeArrowheads="1"/>
          </p:cNvSpPr>
          <p:nvPr/>
        </p:nvSpPr>
        <p:spPr bwMode="auto">
          <a:xfrm>
            <a:off x="4267200" y="1295400"/>
            <a:ext cx="2400300" cy="430213"/>
          </a:xfrm>
          <a:prstGeom prst="rect">
            <a:avLst/>
          </a:prstGeom>
          <a:solidFill>
            <a:schemeClr val="bg1"/>
          </a:solidFill>
          <a:ln w="22225">
            <a:solidFill>
              <a:schemeClr val="tx1"/>
            </a:solidFill>
            <a:miter lim="800000"/>
            <a:headEnd/>
            <a:tailEnd/>
          </a:ln>
          <a:effectLst>
            <a:outerShdw blurRad="50800" dist="38100" algn="l" rotWithShape="0">
              <a:prstClr val="black">
                <a:alpha val="40000"/>
              </a:prstClr>
            </a:outerShdw>
          </a:effec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altLang="en-US" sz="2200" b="1" dirty="0" err="1" smtClean="0"/>
              <a:t>Neurointensivist</a:t>
            </a:r>
            <a:endParaRPr lang="en-US" altLang="en-US" sz="2200" b="1" dirty="0" smtClean="0"/>
          </a:p>
        </p:txBody>
      </p:sp>
    </p:spTree>
    <p:extLst>
      <p:ext uri="{BB962C8B-B14F-4D97-AF65-F5344CB8AC3E}">
        <p14:creationId xmlns:p14="http://schemas.microsoft.com/office/powerpoint/2010/main" xmlns="" val="26959737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19347</TotalTime>
  <Words>2616</Words>
  <Application>Microsoft Office PowerPoint</Application>
  <PresentationFormat>On-screen Show (4:3)</PresentationFormat>
  <Paragraphs>269</Paragraphs>
  <Slides>52</Slides>
  <Notes>6</Notes>
  <HiddenSlides>0</HiddenSlides>
  <MMClips>2</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Office Theme</vt:lpstr>
      <vt:lpstr> </vt:lpstr>
      <vt:lpstr>Disclosure</vt:lpstr>
      <vt:lpstr>Learning Objectives</vt:lpstr>
      <vt:lpstr>Slide 4</vt:lpstr>
      <vt:lpstr>Multimodality Monitoring </vt:lpstr>
      <vt:lpstr>Consensus Summary Statement of the International Multidisciplinary Consensus Conference on Multimodality Monitoring in Neurocritical Care    Le Roux P et al, Neurocritical Care, 2014</vt:lpstr>
      <vt:lpstr>Consensus Summary Statement of the International Multidisciplinary Consensus Conference on Multimodality Monitoring in Neurocritical Care     Le Roux P et al, Neurocritical Care, 2014</vt:lpstr>
      <vt:lpstr>Specific TCD Applications for Neuro-Critical Care  </vt:lpstr>
      <vt:lpstr>Role of TCD: Post SAH vasospasm </vt:lpstr>
      <vt:lpstr>Role of TCD: Post SAH vasospasm </vt:lpstr>
      <vt:lpstr> </vt:lpstr>
      <vt:lpstr>Traumatic brain injury</vt:lpstr>
      <vt:lpstr>Traumatic Brain Injury (TBI) Scope</vt:lpstr>
      <vt:lpstr>Tbi pathophysiology</vt:lpstr>
      <vt:lpstr>Slide 15</vt:lpstr>
      <vt:lpstr>TBI: Pathophysiology</vt:lpstr>
      <vt:lpstr>Post tbi vasospasm</vt:lpstr>
      <vt:lpstr>Clinical Significance</vt:lpstr>
      <vt:lpstr>Comparative Effectiveness of Neuroimaging on the Detection of TBI DoD Report to US Congress in 2012</vt:lpstr>
      <vt:lpstr>Cerebral Hemodynamic Changes After Wartime Traumatic Brain Injury   Razumovsky et al, Acta Neurochirurgica, 2013</vt:lpstr>
      <vt:lpstr>A Review of the Effectiveness of Neuroimaging Modalities for the Detection of Traumatic Brain Injury    Amyot et al, J Neurotrauma, 2015 </vt:lpstr>
      <vt:lpstr>Transcranial Doppler to Predict Neurologic Outcome after Mild to Moderate TBI      Bouzatt et al, 2016</vt:lpstr>
      <vt:lpstr>25 yo patient after blunt TBI, no blood was detected by CT and MRI</vt:lpstr>
      <vt:lpstr>25 yo, closed TBI, no SAH</vt:lpstr>
      <vt:lpstr>Role of TCD: Post TBI vasospasm</vt:lpstr>
      <vt:lpstr>Post-tbi intracranial hypertension</vt:lpstr>
      <vt:lpstr>ICP Monitoring Methods</vt:lpstr>
      <vt:lpstr>Typical morphology of TCD wave-form</vt:lpstr>
      <vt:lpstr>TCD wave-form changes with development of intracranial hypertension Moreno et al, 2000; Belner et al, 2004; et al, 2005; Splavski et al, 2007;  Melo et al, 2011; de Riva et al, 2012 and many, many others</vt:lpstr>
      <vt:lpstr>Patient with GSW Trend shows almost direct inverse relationship between CBFV and PI but epidural ICP values normal</vt:lpstr>
      <vt:lpstr>TCD and ICP</vt:lpstr>
      <vt:lpstr>TCD PI in the management of TBI</vt:lpstr>
      <vt:lpstr>Role of TCD: Intracranial hypertension evaluation </vt:lpstr>
      <vt:lpstr>Non-Invasive ICP monitoring would enable</vt:lpstr>
      <vt:lpstr>Role of TCD: Traumatic Brain Injury</vt:lpstr>
      <vt:lpstr>Pfo diagnosis: contrast tcd or contrast tte/tee?</vt:lpstr>
      <vt:lpstr>PFO Diagnosis: Contrast-TCD vs. c-TTE or c-TEE?</vt:lpstr>
      <vt:lpstr>Transcranial Doppler versus transthoracic echocardiography for the detection of patent foramen ovale in patients with cryptogenic cerebral ischemia: A systematic review and diagnostic test accuracy meta-analysis     Katsanos AH et al, Ann Neurology, 2016</vt:lpstr>
      <vt:lpstr>TCD and TEE</vt:lpstr>
      <vt:lpstr>Consensus Statement Cerebrovasc Dis, 2000</vt:lpstr>
      <vt:lpstr>Power M-Mode Transcranial Doppler for Diagnosis of Patent Foramen Ovale and Assessing Transcatheter Closure      Spencer at al., 2004 </vt:lpstr>
      <vt:lpstr>Factors influencing number of HITs</vt:lpstr>
      <vt:lpstr>Case Report  Courtesy of Spencer Technologies</vt:lpstr>
      <vt:lpstr>Slide 44</vt:lpstr>
      <vt:lpstr>Slide 45</vt:lpstr>
      <vt:lpstr>Fat embolism</vt:lpstr>
      <vt:lpstr>Fat Embolism Syndrome (FES)</vt:lpstr>
      <vt:lpstr>Epidemiology</vt:lpstr>
      <vt:lpstr>FES and PFO</vt:lpstr>
      <vt:lpstr>TCD is a Critical Quantitative Tool in Critical Care</vt:lpstr>
      <vt:lpstr>Clinical Value of TCD for Critical Care</vt:lpstr>
      <vt:lpstr>Slide 52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Cryptogenic stroke, migraine and PFO: Role of TCD</dc:title>
  <dc:creator>Alex Razumovsky</dc:creator>
  <cp:lastModifiedBy>Windows User</cp:lastModifiedBy>
  <cp:revision>66</cp:revision>
  <dcterms:created xsi:type="dcterms:W3CDTF">2015-10-17T21:51:25Z</dcterms:created>
  <dcterms:modified xsi:type="dcterms:W3CDTF">2017-09-10T12:44:22Z</dcterms:modified>
</cp:coreProperties>
</file>