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49" r:id="rId1"/>
    <p:sldMasterId id="2147483762" r:id="rId2"/>
    <p:sldMasterId id="2147483774" r:id="rId3"/>
    <p:sldMasterId id="2147483789" r:id="rId4"/>
    <p:sldMasterId id="2147483830" r:id="rId5"/>
  </p:sldMasterIdLst>
  <p:notesMasterIdLst>
    <p:notesMasterId r:id="rId84"/>
  </p:notesMasterIdLst>
  <p:sldIdLst>
    <p:sldId id="256" r:id="rId6"/>
    <p:sldId id="311" r:id="rId7"/>
    <p:sldId id="335" r:id="rId8"/>
    <p:sldId id="338" r:id="rId9"/>
    <p:sldId id="352" r:id="rId10"/>
    <p:sldId id="339" r:id="rId11"/>
    <p:sldId id="325" r:id="rId12"/>
    <p:sldId id="314" r:id="rId13"/>
    <p:sldId id="296" r:id="rId14"/>
    <p:sldId id="312" r:id="rId15"/>
    <p:sldId id="297" r:id="rId16"/>
    <p:sldId id="298" r:id="rId17"/>
    <p:sldId id="363" r:id="rId18"/>
    <p:sldId id="355" r:id="rId19"/>
    <p:sldId id="302" r:id="rId20"/>
    <p:sldId id="303" r:id="rId21"/>
    <p:sldId id="354" r:id="rId22"/>
    <p:sldId id="304" r:id="rId23"/>
    <p:sldId id="305" r:id="rId24"/>
    <p:sldId id="319" r:id="rId25"/>
    <p:sldId id="316" r:id="rId26"/>
    <p:sldId id="317" r:id="rId27"/>
    <p:sldId id="320" r:id="rId28"/>
    <p:sldId id="306" r:id="rId29"/>
    <p:sldId id="321" r:id="rId30"/>
    <p:sldId id="257" r:id="rId31"/>
    <p:sldId id="258" r:id="rId32"/>
    <p:sldId id="259" r:id="rId33"/>
    <p:sldId id="323" r:id="rId34"/>
    <p:sldId id="324" r:id="rId35"/>
    <p:sldId id="262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48" r:id="rId44"/>
    <p:sldId id="349" r:id="rId45"/>
    <p:sldId id="350" r:id="rId46"/>
    <p:sldId id="351" r:id="rId47"/>
    <p:sldId id="356" r:id="rId48"/>
    <p:sldId id="362" r:id="rId49"/>
    <p:sldId id="264" r:id="rId50"/>
    <p:sldId id="266" r:id="rId51"/>
    <p:sldId id="267" r:id="rId52"/>
    <p:sldId id="333" r:id="rId53"/>
    <p:sldId id="268" r:id="rId54"/>
    <p:sldId id="357" r:id="rId55"/>
    <p:sldId id="270" r:id="rId56"/>
    <p:sldId id="271" r:id="rId57"/>
    <p:sldId id="272" r:id="rId58"/>
    <p:sldId id="273" r:id="rId59"/>
    <p:sldId id="274" r:id="rId60"/>
    <p:sldId id="331" r:id="rId61"/>
    <p:sldId id="275" r:id="rId62"/>
    <p:sldId id="276" r:id="rId63"/>
    <p:sldId id="277" r:id="rId64"/>
    <p:sldId id="278" r:id="rId65"/>
    <p:sldId id="280" r:id="rId66"/>
    <p:sldId id="281" r:id="rId67"/>
    <p:sldId id="282" r:id="rId68"/>
    <p:sldId id="283" r:id="rId69"/>
    <p:sldId id="285" r:id="rId70"/>
    <p:sldId id="286" r:id="rId71"/>
    <p:sldId id="287" r:id="rId72"/>
    <p:sldId id="334" r:id="rId73"/>
    <p:sldId id="289" r:id="rId74"/>
    <p:sldId id="290" r:id="rId75"/>
    <p:sldId id="364" r:id="rId76"/>
    <p:sldId id="332" r:id="rId77"/>
    <p:sldId id="361" r:id="rId78"/>
    <p:sldId id="365" r:id="rId79"/>
    <p:sldId id="359" r:id="rId80"/>
    <p:sldId id="337" r:id="rId81"/>
    <p:sldId id="292" r:id="rId82"/>
    <p:sldId id="293" r:id="rId83"/>
  </p:sldIdLst>
  <p:sldSz cx="9144000" cy="6858000" type="screen4x3"/>
  <p:notesSz cx="6858000" cy="9144000"/>
  <p:defaultTextStyle>
    <a:defPPr>
      <a:defRPr lang="x-non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5397" autoAdjust="0"/>
    <p:restoredTop sz="94639" autoAdjust="0"/>
  </p:normalViewPr>
  <p:slideViewPr>
    <p:cSldViewPr>
      <p:cViewPr>
        <p:scale>
          <a:sx n="78" d="100"/>
          <a:sy n="78" d="100"/>
        </p:scale>
        <p:origin x="-912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6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6"/>
  <c:chart>
    <c:title>
      <c:tx>
        <c:rich>
          <a:bodyPr/>
          <a:lstStyle/>
          <a:p>
            <a:pPr>
              <a:defRPr/>
            </a:pPr>
            <a:r>
              <a:rPr lang="en-US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Results of carotid duplex ultrasound scan</a:t>
            </a:r>
          </a:p>
        </c:rich>
      </c:tx>
      <c:layout/>
      <c:overlay val="1"/>
      <c:spPr>
        <a:solidFill>
          <a:srgbClr val="000000"/>
        </a:solidFill>
      </c:spPr>
    </c:title>
    <c:view3D>
      <c:rotX val="30"/>
      <c:rAngAx val="1"/>
    </c:view3D>
    <c:plotArea>
      <c:layout>
        <c:manualLayout>
          <c:layoutTarget val="inner"/>
          <c:xMode val="edge"/>
          <c:yMode val="edge"/>
          <c:x val="0.20391414141414244"/>
          <c:y val="0.32340425531915112"/>
          <c:w val="0.57891414141414099"/>
          <c:h val="0.60851063829787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Results of carotid duplex ultrasound scans 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58.8%</a:t>
                    </a:r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</c:dLbl>
            <c:dLbl>
              <c:idx val="1"/>
              <c:layout>
                <c:manualLayout>
                  <c:x val="-1.7139367480055109E-2"/>
                  <c:y val="5.4489662722640934E-2"/>
                </c:manualLayout>
              </c:layout>
              <c:showLegendKey val="1"/>
              <c:showVal val="1"/>
              <c:showCatName val="1"/>
              <c:showSerName val="1"/>
              <c:showPercent val="1"/>
              <c:showBubbleSize val="1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0.2%</a:t>
                    </a:r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</c:dLbl>
            <c:showLegendKey val="1"/>
            <c:showVal val="1"/>
            <c:showCatName val="1"/>
            <c:showSerName val="1"/>
            <c:showPercent val="1"/>
            <c:showBubbleSize val="1"/>
            <c:showLeaderLines val="1"/>
          </c:dLbls>
          <c:cat>
            <c:strRef>
              <c:f>Sheet1!$A$2:$A$4</c:f>
              <c:strCache>
                <c:ptCount val="3"/>
                <c:pt idx="0">
                  <c:v>Normal</c:v>
                </c:pt>
                <c:pt idx="1">
                  <c:v>Atherosclerotic</c:v>
                </c:pt>
                <c:pt idx="2">
                  <c:v>Non-Atherosclerotic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 formatCode="0.00%">
                  <c:v>0.58800000000000163</c:v>
                </c:pt>
                <c:pt idx="1">
                  <c:v>0.41000000000000031</c:v>
                </c:pt>
                <c:pt idx="2" formatCode="0.00%">
                  <c:v>2.0000000000000039E-3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</c:pie3DChart>
      <c:spPr>
        <a:noFill/>
        <a:ln w="25403">
          <a:noFill/>
        </a:ln>
      </c:spPr>
    </c:plotArea>
    <c:legend>
      <c:legendPos val="r"/>
      <c:layout>
        <c:manualLayout>
          <c:xMode val="edge"/>
          <c:yMode val="edge"/>
          <c:x val="0.12373737373737402"/>
          <c:y val="0.14574468085106557"/>
          <c:w val="0.75063131313131626"/>
          <c:h val="7.7659574468085121E-2"/>
        </c:manualLayout>
      </c:layout>
      <c:overlay val="1"/>
    </c:legend>
    <c:plotVisOnly val="1"/>
    <c:dispBlanksAs val="zero"/>
    <c:showDLblsOverMax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2F7D7-B99F-433C-B2FD-BFA0BCDEA386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FBED8-E5B7-44B2-AAFE-7EFBB1E284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337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Few years ago , we raised a research Q</a:t>
            </a:r>
            <a:r>
              <a:rPr lang="en-US" baseline="0" dirty="0" smtClean="0"/>
              <a:t> 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conducted a retrospective analysis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stimulated us to conduct a retrospective analysis among large sample of Egyptian population  who performed carotid artery scanning for different purposes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2130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was published in </a:t>
            </a:r>
            <a:r>
              <a:rPr lang="en-US" dirty="0" err="1" smtClean="0"/>
              <a:t>Neuroepidemiology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Cairo university hospitals are the largest tertiary care center in</a:t>
            </a:r>
            <a:r>
              <a:rPr lang="en-US" baseline="0" dirty="0" smtClean="0"/>
              <a:t> MENA region with capacity of 5000 beds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Asymptomatic cases represented about 60% of the study population , they presented</a:t>
            </a:r>
            <a:r>
              <a:rPr lang="en-US" baseline="0" dirty="0" smtClean="0"/>
              <a:t> for many reasons like routine check up , high risk population , check up before coronary bypass surgery …………etc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performed thousands of cases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</a:t>
            </a:r>
            <a:r>
              <a:rPr lang="en-US" baseline="0" dirty="0" smtClean="0"/>
              <a:t> very </a:t>
            </a:r>
            <a:r>
              <a:rPr lang="en-US" dirty="0" smtClean="0"/>
              <a:t>clear that vascular risk factors were more prevalent among  carotid atherosclerotic group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 of </a:t>
            </a:r>
            <a:r>
              <a:rPr lang="en-US" sz="1200" b="1" dirty="0" smtClean="0"/>
              <a:t>1940 subjects (</a:t>
            </a:r>
            <a:r>
              <a:rPr lang="en-US" sz="1200" b="1" u="sng" dirty="0" smtClean="0">
                <a:solidFill>
                  <a:srgbClr val="FF0000"/>
                </a:solidFill>
              </a:rPr>
              <a:t>41%</a:t>
            </a:r>
            <a:r>
              <a:rPr lang="en-US" sz="1200" b="1" dirty="0" smtClean="0"/>
              <a:t>) of the study populations</a:t>
            </a:r>
            <a:r>
              <a:rPr lang="en-US" dirty="0" smtClean="0"/>
              <a:t> What is about the degree of carotid atherosclerosis  , the </a:t>
            </a:r>
            <a:r>
              <a:rPr lang="en-US" dirty="0" err="1" smtClean="0"/>
              <a:t>summtion</a:t>
            </a:r>
            <a:r>
              <a:rPr lang="en-US" dirty="0" smtClean="0"/>
              <a:t> of more than 50% up to occlusion , it is only 2.5 %. The majority of cases are mild atherosclerosis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Then we received many comments and arguments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stimulated</a:t>
            </a:r>
            <a:r>
              <a:rPr lang="en-US" baseline="0" dirty="0" smtClean="0"/>
              <a:t> us to conduct a serial of studies </a:t>
            </a:r>
            <a:r>
              <a:rPr lang="en-US" baseline="0" smtClean="0"/>
              <a:t>about ICAD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we got the answer Egyptians have more intracranial disease than </a:t>
            </a:r>
            <a:r>
              <a:rPr lang="en-US" dirty="0" err="1" smtClean="0"/>
              <a:t>extracranial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of the guide</a:t>
            </a:r>
            <a:r>
              <a:rPr lang="en-US" baseline="0" dirty="0" smtClean="0"/>
              <a:t> lines to establish comprehensive stroke center included non invasive vascular tool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973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Extra &amp; </a:t>
            </a:r>
            <a:r>
              <a:rPr lang="en-US" dirty="0" err="1" smtClean="0"/>
              <a:t>transcranial</a:t>
            </a:r>
            <a:r>
              <a:rPr lang="en-US" dirty="0" smtClean="0"/>
              <a:t> Doppler sonography  were an essential prerequisite for CSC not an optional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6889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the Extra &amp; </a:t>
            </a:r>
            <a:r>
              <a:rPr lang="en-US" dirty="0" err="1" smtClean="0"/>
              <a:t>Transcranial</a:t>
            </a:r>
            <a:r>
              <a:rPr lang="en-US" dirty="0" smtClean="0"/>
              <a:t> can help . It is</a:t>
            </a:r>
            <a:r>
              <a:rPr lang="en-US" baseline="0" dirty="0" smtClean="0"/>
              <a:t> an easy, simple non invasive vascular tool to assess for carotid atherosclerosis . Furthermore it can predict the future risk cerebrovascular events . It also help for decision making , monitoring during carotid intervention and most important after an easy </a:t>
            </a:r>
            <a:r>
              <a:rPr lang="en-US" baseline="0" dirty="0" err="1" smtClean="0"/>
              <a:t>waycarotid</a:t>
            </a:r>
            <a:r>
              <a:rPr lang="en-US" baseline="0" dirty="0" smtClean="0"/>
              <a:t> artery stent follow up and long term monitoring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315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know the risk of stroke in asymptomatic patient with</a:t>
            </a:r>
            <a:r>
              <a:rPr lang="en-US" baseline="0" dirty="0" smtClean="0"/>
              <a:t> carotid stenosis is very low . Ultrasound assessment can add some parameters that increase the sensitivity of risk prediction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200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Computerized based Model</a:t>
            </a:r>
            <a:r>
              <a:rPr lang="en-US" baseline="0" dirty="0" smtClean="0"/>
              <a:t> designed by Oxford Stroke Research Group involved the Doppler sonography parameters for risk prediction and proper estimation of the risk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1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Combining morphology of plaque and finding</a:t>
            </a:r>
            <a:r>
              <a:rPr lang="en-US" baseline="0" dirty="0" smtClean="0"/>
              <a:t> of Embolic signals add more prediction for stroke risk in patients with asymptomatic carotid disease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 options for treatment of symptomatic carotid disease </a:t>
            </a:r>
            <a:r>
              <a:rPr lang="en-US" dirty="0" err="1" smtClean="0"/>
              <a:t>eiher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land mark studies proved that there is a marked benefit from surgical </a:t>
            </a:r>
            <a:r>
              <a:rPr lang="en-US" dirty="0" err="1" smtClean="0"/>
              <a:t>tt</a:t>
            </a:r>
            <a:r>
              <a:rPr lang="en-US" dirty="0" smtClean="0"/>
              <a:t> against best medical </a:t>
            </a:r>
            <a:r>
              <a:rPr lang="en-US" dirty="0" err="1" smtClean="0"/>
              <a:t>tt</a:t>
            </a:r>
            <a:r>
              <a:rPr lang="en-US" dirty="0" smtClean="0"/>
              <a:t> at that time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0868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was founded that from the 2 MEGA trials …………..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572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complications because there are group of patients identified</a:t>
            </a:r>
            <a:r>
              <a:rPr lang="en-US" baseline="0" dirty="0" smtClean="0"/>
              <a:t> as High risk CEA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97931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was a real need for another attractive alternative for CEA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4075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again Stent is not completely feasible either because it is technically difficult or risky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61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again Stent is not completely feasible either because it is technically difficult or risky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61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again Stent is not completely feasible either because it is technically difficult or risky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615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again Stent is not completely feasible either because it is technically difficult or risky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615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again Stent is not completely feasible either because it is technically difficult or risky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615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Once again Stent is not completely feasible either because it is technically difficult or risky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BBECD-2A85-474D-81A0-53329676F217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6615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Prior data from non invasive carotid duplex scanning can help in decision making regarding managements strategies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Typical vessel geometry and Plaque morphology</a:t>
            </a:r>
            <a:r>
              <a:rPr lang="en-US" baseline="0" dirty="0" smtClean="0"/>
              <a:t> has a great impact on technical aspect of the procedure . An </a:t>
            </a:r>
            <a:r>
              <a:rPr lang="en-US" baseline="0" dirty="0" err="1" smtClean="0"/>
              <a:t>echogenic</a:t>
            </a:r>
            <a:r>
              <a:rPr lang="en-US" baseline="0" dirty="0" smtClean="0"/>
              <a:t> stable plaque with fibrous cap usually </a:t>
            </a:r>
            <a:r>
              <a:rPr lang="en-US" baseline="0" dirty="0" err="1" smtClean="0"/>
              <a:t>stented</a:t>
            </a:r>
            <a:r>
              <a:rPr lang="en-US" baseline="0" dirty="0" smtClean="0"/>
              <a:t> safely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26761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Marked looping and toursious</a:t>
            </a:r>
            <a:r>
              <a:rPr lang="en-US" baseline="0" dirty="0" smtClean="0"/>
              <a:t>ty </a:t>
            </a:r>
            <a:r>
              <a:rPr lang="en-US" dirty="0" smtClean="0"/>
              <a:t> may make endovascular intervention difficult or risky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78437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C89FF0-5A77-435D-B38C-1A614BC2D2A7}" type="slidenum">
              <a:rPr lang="en-US" smtClean="0"/>
              <a:pPr>
                <a:defRPr/>
              </a:pPr>
              <a:t>46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Soft </a:t>
            </a:r>
            <a:r>
              <a:rPr lang="en-US" dirty="0" smtClean="0">
                <a:solidFill>
                  <a:srgbClr val="FFFF00"/>
                </a:solidFill>
              </a:rPr>
              <a:t>Echolucent </a:t>
            </a:r>
            <a:r>
              <a:rPr lang="en-US" dirty="0" smtClean="0"/>
              <a:t>plaque (Rich in lipid and fatty )…………..High embolic materials 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63A771-ED37-4C4E-9355-60BC7727D63A}" type="slidenum">
              <a:rPr lang="en-US" smtClean="0"/>
              <a:pPr>
                <a:defRPr/>
              </a:pPr>
              <a:t>47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Plaque ulceration with more potential for ulceration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452B9C-ADEC-4408-83BB-3E1112B1EA2A}" type="slidenum">
              <a:rPr lang="en-US" smtClean="0"/>
              <a:pPr>
                <a:defRPr/>
              </a:pPr>
              <a:t>48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Highly echogenic plaque interfere with stent deployment and or stent deformation (may be difficult procedure and may need strong pre balloon dilatation ) . 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Further more it help Even the use of stent type and devices</a:t>
            </a:r>
            <a:r>
              <a:rPr lang="en-US" baseline="0" dirty="0" smtClean="0"/>
              <a:t> </a:t>
            </a:r>
            <a:endParaRPr lang="en-US" dirty="0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4D0EEDD-25DD-492D-9C93-E9D934FCB643}" type="slidenum">
              <a:rPr lang="x-none" smtClean="0"/>
              <a:pPr eaLnBrk="1" hangingPunct="1"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It is important to follow up success of stent placement as well disease progression of other side </a:t>
            </a: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E2012FD-9AE4-4F9B-96D3-706485FEB4FE}" type="slidenum">
              <a:rPr lang="x-none" smtClean="0"/>
              <a:pPr eaLnBrk="1" hangingPunct="1"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CE1ADA8-D1AE-4A9A-B204-A9411E03A9BC}" type="slidenum">
              <a:rPr lang="x-none" smtClean="0"/>
              <a:pPr eaLnBrk="1" hangingPunct="1"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need also flow velocity criteria not only for estimation of degree of stenosis but also for follow up after stent placement to be sure that hemodynamics normalized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26421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It is important to follow up success of stent placement as well disease progression of other side </a:t>
            </a: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6E2012FD-9AE4-4F9B-96D3-706485FEB4FE}" type="slidenum">
              <a:rPr lang="x-none" smtClean="0"/>
              <a:pPr eaLnBrk="1" hangingPunct="1"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01430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3FF9C-54E7-42B2-B09C-8D45CD227292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53148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Stent restenosis usually appears at the end of first year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first year less likely because of stable phase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Q is , are</a:t>
            </a:r>
            <a:r>
              <a:rPr lang="en-US" baseline="0" dirty="0" smtClean="0"/>
              <a:t> there some predictors for stent restenosis 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3FBED8-E5B7-44B2-AAFE-7EFBB1E2849C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media" Target="\Users\Nekator\Desktop\MolBio\Mol%20Bio%20Lab\Protocols\Multimedia\Final%20versions\Intro%20LGVH.m4v" TargetMode="External"/><Relationship Id="rId2" Type="http://schemas.openxmlformats.org/officeDocument/2006/relationships/slideMaster" Target="../slideMasters/slideMaster1.xml"/><Relationship Id="rId1" Type="http://schemas.openxmlformats.org/officeDocument/2006/relationships/video" Target="\Users\Nekator\Desktop\MolBio\Mol%20Bio%20Lab\Protocols\Multimedia\Final%20versions\Intro%20LGVH.m4v" TargetMode="Externa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media" Target="\Users\Nekator\Desktop\MolBio\Mol%20Bio%20Lab\Protocols\Multimedia\Final%20versions\Intro%20LGVH.m4v" TargetMode="External"/><Relationship Id="rId2" Type="http://schemas.openxmlformats.org/officeDocument/2006/relationships/slideMaster" Target="../slideMasters/slideMaster3.xml"/><Relationship Id="rId1" Type="http://schemas.openxmlformats.org/officeDocument/2006/relationships/video" Target="\Users\Nekator\Desktop\MolBio\Mol%20Bio%20Lab\Protocols\Multimedia\Final%20versions\Intro%20LGVH.m4v" TargetMode="Externa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75" y="304800"/>
            <a:ext cx="9144000" cy="624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5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7200" y="3592513"/>
            <a:ext cx="3657600" cy="29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0400" rIns="90000" bIns="45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en-US" sz="1400" i="1">
                <a:solidFill>
                  <a:srgbClr val="000000"/>
                </a:solidFill>
                <a:latin typeface="Optima" charset="0"/>
                <a:cs typeface="Optima" charset="0"/>
              </a:rPr>
              <a:t>CA García-Sepúlveda MD PhD</a:t>
            </a:r>
            <a:endParaRPr lang="en-GB" sz="1400" i="1">
              <a:solidFill>
                <a:srgbClr val="000000"/>
              </a:solidFill>
              <a:latin typeface="Optima" charset="0"/>
              <a:cs typeface="Optima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81000" y="685800"/>
            <a:ext cx="8382000" cy="296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endParaRPr lang="en-GB" sz="5000">
              <a:solidFill>
                <a:schemeClr val="tx1"/>
              </a:solidFill>
              <a:latin typeface="Optima" charset="0"/>
              <a:cs typeface="Optima" charset="0"/>
            </a:endParaRPr>
          </a:p>
          <a:p>
            <a:pPr eaLnBrk="1" hangingPunct="1">
              <a:lnSpc>
                <a:spcPct val="93000"/>
              </a:lnSpc>
            </a:pPr>
            <a:r>
              <a:rPr lang="en-GB" sz="5000">
                <a:solidFill>
                  <a:schemeClr val="tx1"/>
                </a:solidFill>
                <a:latin typeface="Optima" charset="0"/>
                <a:cs typeface="Optima" charset="0"/>
              </a:rPr>
              <a:t>Clinical Applications of Molecular Biology in</a:t>
            </a:r>
          </a:p>
          <a:p>
            <a:pPr eaLnBrk="1" hangingPunct="1">
              <a:lnSpc>
                <a:spcPct val="93000"/>
              </a:lnSpc>
            </a:pPr>
            <a:r>
              <a:rPr lang="en-GB" sz="5000">
                <a:solidFill>
                  <a:schemeClr val="tx1"/>
                </a:solidFill>
                <a:latin typeface="Optima" charset="0"/>
                <a:cs typeface="Optima" charset="0"/>
              </a:rPr>
              <a:t>Infectious Diseases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304800" y="5505450"/>
            <a:ext cx="5257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defTabSz="457200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defTabSz="457200"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2000">
                <a:solidFill>
                  <a:schemeClr val="tx1"/>
                </a:solidFill>
                <a:latin typeface="Optima" charset="0"/>
              </a:rPr>
              <a:t>Laboratorio de Genómica Viral y Humana</a:t>
            </a:r>
            <a:r>
              <a:rPr lang="es-ES_tradnl" sz="3200">
                <a:solidFill>
                  <a:schemeClr val="tx1"/>
                </a:solidFill>
                <a:latin typeface="Optima" charset="0"/>
              </a:rPr>
              <a:t/>
            </a:r>
            <a:br>
              <a:rPr lang="es-ES_tradnl" sz="3200">
                <a:solidFill>
                  <a:schemeClr val="tx1"/>
                </a:solidFill>
                <a:latin typeface="Optima" charset="0"/>
              </a:rPr>
            </a:br>
            <a:r>
              <a:rPr lang="es-ES_tradnl" sz="1400">
                <a:solidFill>
                  <a:schemeClr val="tx1"/>
                </a:solidFill>
                <a:latin typeface="Optima" charset="0"/>
              </a:rPr>
              <a:t>Facultad de Medicina, Universidad Autónoma de San Luis Potosí</a:t>
            </a:r>
          </a:p>
        </p:txBody>
      </p:sp>
      <p:grpSp>
        <p:nvGrpSpPr>
          <p:cNvPr id="6" name="Agrupar 17"/>
          <p:cNvGrpSpPr>
            <a:grpSpLocks/>
          </p:cNvGrpSpPr>
          <p:nvPr/>
        </p:nvGrpSpPr>
        <p:grpSpPr bwMode="auto">
          <a:xfrm flipV="1">
            <a:off x="401638" y="6191250"/>
            <a:ext cx="4921250" cy="133350"/>
            <a:chOff x="1414188" y="971925"/>
            <a:chExt cx="7583018" cy="205494"/>
          </a:xfrm>
        </p:grpSpPr>
        <p:grpSp>
          <p:nvGrpSpPr>
            <p:cNvPr id="7" name="Agrupar 17"/>
            <p:cNvGrpSpPr>
              <a:grpSpLocks/>
            </p:cNvGrpSpPr>
            <p:nvPr/>
          </p:nvGrpSpPr>
          <p:grpSpPr bwMode="auto">
            <a:xfrm>
              <a:off x="1414188" y="971925"/>
              <a:ext cx="3801430" cy="205494"/>
              <a:chOff x="143341" y="3429001"/>
              <a:chExt cx="9336899" cy="504725"/>
            </a:xfrm>
          </p:grpSpPr>
          <p:grpSp>
            <p:nvGrpSpPr>
              <p:cNvPr id="19" name="Agrupar 13"/>
              <p:cNvGrpSpPr>
                <a:grpSpLocks/>
              </p:cNvGrpSpPr>
              <p:nvPr/>
            </p:nvGrpSpPr>
            <p:grpSpPr bwMode="auto">
              <a:xfrm>
                <a:off x="143341" y="3429001"/>
                <a:ext cx="6235183" cy="504725"/>
                <a:chOff x="143341" y="3429001"/>
                <a:chExt cx="6235183" cy="504725"/>
              </a:xfrm>
            </p:grpSpPr>
            <p:grpSp>
              <p:nvGrpSpPr>
                <p:cNvPr id="23" name="Agrupar 9"/>
                <p:cNvGrpSpPr>
                  <a:grpSpLocks/>
                </p:cNvGrpSpPr>
                <p:nvPr/>
              </p:nvGrpSpPr>
              <p:grpSpPr bwMode="auto">
                <a:xfrm>
                  <a:off x="143341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27" name="Imagen 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Imagen 8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4" name="Agrupar 10"/>
                <p:cNvGrpSpPr>
                  <a:grpSpLocks/>
                </p:cNvGrpSpPr>
                <p:nvPr/>
              </p:nvGrpSpPr>
              <p:grpSpPr bwMode="auto">
                <a:xfrm>
                  <a:off x="3245058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25" name="Imagen 11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Imagen 3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0" name="Agrupar 14"/>
              <p:cNvGrpSpPr>
                <a:grpSpLocks/>
              </p:cNvGrpSpPr>
              <p:nvPr/>
            </p:nvGrpSpPr>
            <p:grpSpPr bwMode="auto">
              <a:xfrm>
                <a:off x="6346774" y="3429001"/>
                <a:ext cx="3133466" cy="504725"/>
                <a:chOff x="143341" y="3429001"/>
                <a:chExt cx="3133466" cy="504725"/>
              </a:xfrm>
            </p:grpSpPr>
            <p:pic>
              <p:nvPicPr>
                <p:cNvPr id="21" name="Imagen 32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682283" y="2890059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Imagen 16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2233141" y="2890060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8" name="Agrupar 29"/>
            <p:cNvGrpSpPr>
              <a:grpSpLocks/>
            </p:cNvGrpSpPr>
            <p:nvPr/>
          </p:nvGrpSpPr>
          <p:grpSpPr bwMode="auto">
            <a:xfrm>
              <a:off x="5195775" y="971925"/>
              <a:ext cx="3801430" cy="205494"/>
              <a:chOff x="143341" y="3429001"/>
              <a:chExt cx="9336899" cy="504725"/>
            </a:xfrm>
          </p:grpSpPr>
          <p:grpSp>
            <p:nvGrpSpPr>
              <p:cNvPr id="9" name="Agrupar 13"/>
              <p:cNvGrpSpPr>
                <a:grpSpLocks/>
              </p:cNvGrpSpPr>
              <p:nvPr/>
            </p:nvGrpSpPr>
            <p:grpSpPr bwMode="auto">
              <a:xfrm>
                <a:off x="143341" y="3429001"/>
                <a:ext cx="6235183" cy="504725"/>
                <a:chOff x="143341" y="3429001"/>
                <a:chExt cx="6235183" cy="504725"/>
              </a:xfrm>
            </p:grpSpPr>
            <p:grpSp>
              <p:nvGrpSpPr>
                <p:cNvPr id="13" name="Agrupar 9"/>
                <p:cNvGrpSpPr>
                  <a:grpSpLocks/>
                </p:cNvGrpSpPr>
                <p:nvPr/>
              </p:nvGrpSpPr>
              <p:grpSpPr bwMode="auto">
                <a:xfrm>
                  <a:off x="143341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17" name="Imagen 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Imagen 29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Agrupar 10"/>
                <p:cNvGrpSpPr>
                  <a:grpSpLocks/>
                </p:cNvGrpSpPr>
                <p:nvPr/>
              </p:nvGrpSpPr>
              <p:grpSpPr bwMode="auto">
                <a:xfrm>
                  <a:off x="3245058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15" name="Imagen 26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6" name="Imagen 2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Agrupar 14"/>
              <p:cNvGrpSpPr>
                <a:grpSpLocks/>
              </p:cNvGrpSpPr>
              <p:nvPr/>
            </p:nvGrpSpPr>
            <p:grpSpPr bwMode="auto">
              <a:xfrm>
                <a:off x="6346774" y="3429001"/>
                <a:ext cx="3133466" cy="504725"/>
                <a:chOff x="143341" y="3429001"/>
                <a:chExt cx="3133466" cy="504725"/>
              </a:xfrm>
            </p:grpSpPr>
            <p:pic>
              <p:nvPicPr>
                <p:cNvPr id="11" name="Imagen 22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682283" y="2890059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" name="Imagen 23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2233141" y="2890060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xmlns="" val="363210906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6858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990600"/>
            <a:ext cx="8458200" cy="5373688"/>
          </a:xfrm>
        </p:spPr>
        <p:txBody>
          <a:bodyPr/>
          <a:lstStyle>
            <a:lvl1pPr marL="4763" indent="-4763">
              <a:lnSpc>
                <a:spcPct val="100000"/>
              </a:lnSpc>
              <a:defRPr sz="2000"/>
            </a:lvl1pPr>
            <a:lvl2pPr marL="355600" indent="4763">
              <a:lnSpc>
                <a:spcPct val="100000"/>
              </a:lnSpc>
              <a:defRPr sz="1800"/>
            </a:lvl2pPr>
            <a:lvl3pPr marL="719138" indent="3175" defTabSz="-176213">
              <a:lnSpc>
                <a:spcPct val="100000"/>
              </a:lnSpc>
              <a:defRPr sz="16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860882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879257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6858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990600"/>
            <a:ext cx="5029200" cy="5373688"/>
          </a:xfrm>
        </p:spPr>
        <p:txBody>
          <a:bodyPr/>
          <a:lstStyle>
            <a:lvl1pPr marL="4763" indent="-4763">
              <a:lnSpc>
                <a:spcPct val="100000"/>
              </a:lnSpc>
              <a:defRPr sz="2000"/>
            </a:lvl1pPr>
            <a:lvl2pPr marL="355600" indent="4763">
              <a:lnSpc>
                <a:spcPct val="100000"/>
              </a:lnSpc>
              <a:defRPr sz="1800"/>
            </a:lvl2pPr>
            <a:lvl3pPr marL="719138" indent="3175">
              <a:lnSpc>
                <a:spcPct val="100000"/>
              </a:lnSpc>
              <a:defRPr sz="16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93028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39750" y="1600200"/>
            <a:ext cx="4016375" cy="5373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08525" y="1600200"/>
            <a:ext cx="4016375" cy="5373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249321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0200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042175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175670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202114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 bwMode="auto">
          <a:xfrm>
            <a:off x="876300" y="4495800"/>
            <a:ext cx="7391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defTabSz="457200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defTabSz="457200"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2600">
                <a:solidFill>
                  <a:schemeClr val="tx1"/>
                </a:solidFill>
                <a:latin typeface="Optima" charset="0"/>
              </a:rPr>
              <a:t>Grupo de Investigación en Virología Molecular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endParaRPr lang="es-ES_tradnl" sz="2600">
              <a:solidFill>
                <a:schemeClr val="tx1"/>
              </a:solidFill>
              <a:latin typeface="Optima" charset="0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1700">
                <a:solidFill>
                  <a:schemeClr val="tx1"/>
                </a:solidFill>
                <a:latin typeface="Optima" charset="0"/>
              </a:rPr>
              <a:t>Laboratorio de Genómica Viral &amp; Humana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1700">
                <a:solidFill>
                  <a:schemeClr val="tx1"/>
                </a:solidFill>
                <a:latin typeface="Optima" charset="0"/>
              </a:rPr>
              <a:t>Laboratorio de Virología, Departamento de Microbiología</a:t>
            </a:r>
            <a:r>
              <a:rPr lang="es-ES_tradnl" sz="3200">
                <a:solidFill>
                  <a:schemeClr val="tx1"/>
                </a:solidFill>
                <a:latin typeface="Optima" charset="0"/>
              </a:rPr>
              <a:t/>
            </a:r>
            <a:br>
              <a:rPr lang="es-ES_tradnl" sz="3200">
                <a:solidFill>
                  <a:schemeClr val="tx1"/>
                </a:solidFill>
                <a:latin typeface="Optima" charset="0"/>
              </a:rPr>
            </a:br>
            <a:endParaRPr lang="es-ES_tradnl" sz="1400">
              <a:solidFill>
                <a:schemeClr val="tx1"/>
              </a:solidFill>
              <a:latin typeface="Optima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6324600"/>
            <a:ext cx="4572000" cy="349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sz="1200">
                <a:solidFill>
                  <a:schemeClr val="tx1"/>
                </a:solidFill>
                <a:latin typeface="Optima" charset="0"/>
              </a:rPr>
              <a:t>Facultad de Medicina, Universidad Autónoma de San Luis Potosí</a:t>
            </a:r>
            <a:endParaRPr lang="en-US" sz="1200"/>
          </a:p>
        </p:txBody>
      </p:sp>
      <p:pic>
        <p:nvPicPr>
          <p:cNvPr id="7" name="Intro LGVH.m4v" descr="/Users/Nekator/Desktop/MolBio/Mol Bio Lab/Protocols/Multimedia/Final versions/Intro LGVH.m4v">
            <a:hlinkClick r:id="" action="ppaction://media"/>
          </p:cNvPr>
          <p:cNvPicPr>
            <a:picLocks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45309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11828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57975" y="271463"/>
            <a:ext cx="2066925" cy="6702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1463"/>
            <a:ext cx="6048375" cy="6702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868758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93FFF-8334-9C47-A9F1-88E2C7AEC0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84534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CE39B-D787-5F45-8ECA-325A9B79C9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366635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BCE1A-0BF9-D348-B78F-7DA1AF455D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7184345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C5BDC-56AF-A040-AAF0-7BB0332850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92830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32F07-AED8-C243-8984-18664DF000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088754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EB9D3-8696-E445-BE3D-20F192B7A2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138795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323B0-22BB-7B44-9180-203FB63E74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65839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ABCC9-FE70-5648-B841-145B58D2F8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678333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48111-A83F-A54A-A4ED-7A139ECED5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024237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3D7EF-50DD-9741-97D8-0F0F67ECA2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45942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1C0B3-B369-A643-98C5-B74258DDE9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6237981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75" y="304800"/>
            <a:ext cx="9144000" cy="624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5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7200" y="3592513"/>
            <a:ext cx="3657600" cy="29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0400" rIns="90000" bIns="45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r>
              <a:rPr lang="en-US" sz="1400" i="1">
                <a:solidFill>
                  <a:srgbClr val="000000"/>
                </a:solidFill>
                <a:latin typeface="Optima" charset="0"/>
                <a:cs typeface="Optima" charset="0"/>
              </a:rPr>
              <a:t>CA García-Sepúlveda MD PhD</a:t>
            </a:r>
            <a:endParaRPr lang="en-GB" sz="1400" i="1">
              <a:solidFill>
                <a:srgbClr val="000000"/>
              </a:solidFill>
              <a:latin typeface="Optima" charset="0"/>
              <a:cs typeface="Optima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81000" y="685800"/>
            <a:ext cx="8382000" cy="2962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93000"/>
              </a:lnSpc>
            </a:pPr>
            <a:endParaRPr lang="en-GB" sz="5000">
              <a:solidFill>
                <a:schemeClr val="tx1"/>
              </a:solidFill>
              <a:latin typeface="Optima" charset="0"/>
              <a:cs typeface="Optima" charset="0"/>
            </a:endParaRPr>
          </a:p>
          <a:p>
            <a:pPr eaLnBrk="1" hangingPunct="1">
              <a:lnSpc>
                <a:spcPct val="93000"/>
              </a:lnSpc>
            </a:pPr>
            <a:r>
              <a:rPr lang="en-GB" sz="5000">
                <a:solidFill>
                  <a:schemeClr val="tx1"/>
                </a:solidFill>
                <a:latin typeface="Optima" charset="0"/>
                <a:cs typeface="Optima" charset="0"/>
              </a:rPr>
              <a:t>Clinical Applications of Molecular Biology in</a:t>
            </a:r>
          </a:p>
          <a:p>
            <a:pPr eaLnBrk="1" hangingPunct="1">
              <a:lnSpc>
                <a:spcPct val="93000"/>
              </a:lnSpc>
            </a:pPr>
            <a:r>
              <a:rPr lang="en-GB" sz="5000">
                <a:solidFill>
                  <a:schemeClr val="tx1"/>
                </a:solidFill>
                <a:latin typeface="Optima" charset="0"/>
                <a:cs typeface="Optima" charset="0"/>
              </a:rPr>
              <a:t>Infectious Diseases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304800" y="5505450"/>
            <a:ext cx="5257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defTabSz="457200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defTabSz="457200"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2000">
                <a:solidFill>
                  <a:schemeClr val="tx1"/>
                </a:solidFill>
                <a:latin typeface="Optima" charset="0"/>
              </a:rPr>
              <a:t>Laboratorio de Genómica Viral y Humana</a:t>
            </a:r>
            <a:r>
              <a:rPr lang="es-ES_tradnl" sz="3200">
                <a:solidFill>
                  <a:schemeClr val="tx1"/>
                </a:solidFill>
                <a:latin typeface="Optima" charset="0"/>
              </a:rPr>
              <a:t/>
            </a:r>
            <a:br>
              <a:rPr lang="es-ES_tradnl" sz="3200">
                <a:solidFill>
                  <a:schemeClr val="tx1"/>
                </a:solidFill>
                <a:latin typeface="Optima" charset="0"/>
              </a:rPr>
            </a:br>
            <a:r>
              <a:rPr lang="es-ES_tradnl" sz="1400">
                <a:solidFill>
                  <a:schemeClr val="tx1"/>
                </a:solidFill>
                <a:latin typeface="Optima" charset="0"/>
              </a:rPr>
              <a:t>Facultad de Medicina, Universidad Autónoma de San Luis Potosí</a:t>
            </a:r>
          </a:p>
        </p:txBody>
      </p:sp>
      <p:grpSp>
        <p:nvGrpSpPr>
          <p:cNvPr id="6" name="Agrupar 17"/>
          <p:cNvGrpSpPr>
            <a:grpSpLocks/>
          </p:cNvGrpSpPr>
          <p:nvPr/>
        </p:nvGrpSpPr>
        <p:grpSpPr bwMode="auto">
          <a:xfrm flipV="1">
            <a:off x="401638" y="6191250"/>
            <a:ext cx="4921250" cy="133350"/>
            <a:chOff x="1414188" y="971925"/>
            <a:chExt cx="7583018" cy="205494"/>
          </a:xfrm>
        </p:grpSpPr>
        <p:grpSp>
          <p:nvGrpSpPr>
            <p:cNvPr id="7" name="Agrupar 17"/>
            <p:cNvGrpSpPr>
              <a:grpSpLocks/>
            </p:cNvGrpSpPr>
            <p:nvPr/>
          </p:nvGrpSpPr>
          <p:grpSpPr bwMode="auto">
            <a:xfrm>
              <a:off x="1414188" y="971925"/>
              <a:ext cx="3801430" cy="205494"/>
              <a:chOff x="143341" y="3429001"/>
              <a:chExt cx="9336899" cy="504725"/>
            </a:xfrm>
          </p:grpSpPr>
          <p:grpSp>
            <p:nvGrpSpPr>
              <p:cNvPr id="19" name="Agrupar 13"/>
              <p:cNvGrpSpPr>
                <a:grpSpLocks/>
              </p:cNvGrpSpPr>
              <p:nvPr/>
            </p:nvGrpSpPr>
            <p:grpSpPr bwMode="auto">
              <a:xfrm>
                <a:off x="143341" y="3429001"/>
                <a:ext cx="6235183" cy="504725"/>
                <a:chOff x="143341" y="3429001"/>
                <a:chExt cx="6235183" cy="504725"/>
              </a:xfrm>
            </p:grpSpPr>
            <p:grpSp>
              <p:nvGrpSpPr>
                <p:cNvPr id="23" name="Agrupar 9"/>
                <p:cNvGrpSpPr>
                  <a:grpSpLocks/>
                </p:cNvGrpSpPr>
                <p:nvPr/>
              </p:nvGrpSpPr>
              <p:grpSpPr bwMode="auto">
                <a:xfrm>
                  <a:off x="143341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27" name="Imagen 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" name="Imagen 8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4" name="Agrupar 10"/>
                <p:cNvGrpSpPr>
                  <a:grpSpLocks/>
                </p:cNvGrpSpPr>
                <p:nvPr/>
              </p:nvGrpSpPr>
              <p:grpSpPr bwMode="auto">
                <a:xfrm>
                  <a:off x="3245058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25" name="Imagen 11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Imagen 3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0" name="Agrupar 14"/>
              <p:cNvGrpSpPr>
                <a:grpSpLocks/>
              </p:cNvGrpSpPr>
              <p:nvPr/>
            </p:nvGrpSpPr>
            <p:grpSpPr bwMode="auto">
              <a:xfrm>
                <a:off x="6346774" y="3429001"/>
                <a:ext cx="3133466" cy="504725"/>
                <a:chOff x="143341" y="3429001"/>
                <a:chExt cx="3133466" cy="504725"/>
              </a:xfrm>
            </p:grpSpPr>
            <p:pic>
              <p:nvPicPr>
                <p:cNvPr id="21" name="Imagen 32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682283" y="2890059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Imagen 16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2233141" y="2890060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8" name="Agrupar 29"/>
            <p:cNvGrpSpPr>
              <a:grpSpLocks/>
            </p:cNvGrpSpPr>
            <p:nvPr/>
          </p:nvGrpSpPr>
          <p:grpSpPr bwMode="auto">
            <a:xfrm>
              <a:off x="5195775" y="971925"/>
              <a:ext cx="3801430" cy="205494"/>
              <a:chOff x="143341" y="3429001"/>
              <a:chExt cx="9336899" cy="504725"/>
            </a:xfrm>
          </p:grpSpPr>
          <p:grpSp>
            <p:nvGrpSpPr>
              <p:cNvPr id="9" name="Agrupar 13"/>
              <p:cNvGrpSpPr>
                <a:grpSpLocks/>
              </p:cNvGrpSpPr>
              <p:nvPr/>
            </p:nvGrpSpPr>
            <p:grpSpPr bwMode="auto">
              <a:xfrm>
                <a:off x="143341" y="3429001"/>
                <a:ext cx="6235183" cy="504725"/>
                <a:chOff x="143341" y="3429001"/>
                <a:chExt cx="6235183" cy="504725"/>
              </a:xfrm>
            </p:grpSpPr>
            <p:grpSp>
              <p:nvGrpSpPr>
                <p:cNvPr id="13" name="Agrupar 9"/>
                <p:cNvGrpSpPr>
                  <a:grpSpLocks/>
                </p:cNvGrpSpPr>
                <p:nvPr/>
              </p:nvGrpSpPr>
              <p:grpSpPr bwMode="auto">
                <a:xfrm>
                  <a:off x="143341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17" name="Imagen 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Imagen 29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Agrupar 10"/>
                <p:cNvGrpSpPr>
                  <a:grpSpLocks/>
                </p:cNvGrpSpPr>
                <p:nvPr/>
              </p:nvGrpSpPr>
              <p:grpSpPr bwMode="auto">
                <a:xfrm>
                  <a:off x="3245058" y="3429001"/>
                  <a:ext cx="3133466" cy="504725"/>
                  <a:chOff x="143341" y="3429001"/>
                  <a:chExt cx="3133466" cy="504725"/>
                </a:xfrm>
              </p:grpSpPr>
              <p:pic>
                <p:nvPicPr>
                  <p:cNvPr id="15" name="Imagen 26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682283" y="2890059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6" name="Imagen 27" descr="DNA header2.jpg"/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-5400000">
                    <a:off x="2233141" y="2890060"/>
                    <a:ext cx="504724" cy="15826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Agrupar 14"/>
              <p:cNvGrpSpPr>
                <a:grpSpLocks/>
              </p:cNvGrpSpPr>
              <p:nvPr/>
            </p:nvGrpSpPr>
            <p:grpSpPr bwMode="auto">
              <a:xfrm>
                <a:off x="6346774" y="3429001"/>
                <a:ext cx="3133466" cy="504725"/>
                <a:chOff x="143341" y="3429001"/>
                <a:chExt cx="3133466" cy="504725"/>
              </a:xfrm>
            </p:grpSpPr>
            <p:pic>
              <p:nvPicPr>
                <p:cNvPr id="11" name="Imagen 22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682283" y="2890059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" name="Imagen 23" descr="DNA header2.jp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5400000">
                  <a:off x="2233141" y="2890060"/>
                  <a:ext cx="504724" cy="158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xmlns="" val="3632109065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6858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990600"/>
            <a:ext cx="8458200" cy="5373688"/>
          </a:xfrm>
        </p:spPr>
        <p:txBody>
          <a:bodyPr/>
          <a:lstStyle>
            <a:lvl1pPr marL="4763" indent="-4763">
              <a:lnSpc>
                <a:spcPct val="100000"/>
              </a:lnSpc>
              <a:defRPr sz="2000"/>
            </a:lvl1pPr>
            <a:lvl2pPr marL="355600" indent="4763">
              <a:lnSpc>
                <a:spcPct val="100000"/>
              </a:lnSpc>
              <a:defRPr sz="1800"/>
            </a:lvl2pPr>
            <a:lvl3pPr marL="719138" indent="3175" defTabSz="-176213">
              <a:lnSpc>
                <a:spcPct val="100000"/>
              </a:lnSpc>
              <a:defRPr sz="16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860882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879257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685800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8600" y="990600"/>
            <a:ext cx="5029200" cy="5373688"/>
          </a:xfrm>
        </p:spPr>
        <p:txBody>
          <a:bodyPr/>
          <a:lstStyle>
            <a:lvl1pPr marL="4763" indent="-4763">
              <a:lnSpc>
                <a:spcPct val="100000"/>
              </a:lnSpc>
              <a:defRPr sz="2000"/>
            </a:lvl1pPr>
            <a:lvl2pPr marL="355600" indent="4763">
              <a:lnSpc>
                <a:spcPct val="100000"/>
              </a:lnSpc>
              <a:defRPr sz="1800"/>
            </a:lvl2pPr>
            <a:lvl3pPr marL="719138" indent="3175">
              <a:lnSpc>
                <a:spcPct val="100000"/>
              </a:lnSpc>
              <a:defRPr sz="16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93028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39750" y="1600200"/>
            <a:ext cx="4016375" cy="5373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08525" y="1600200"/>
            <a:ext cx="4016375" cy="5373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249321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0200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042175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175670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202114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 bwMode="auto">
          <a:xfrm>
            <a:off x="876300" y="4495800"/>
            <a:ext cx="7391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defTabSz="457200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defTabSz="457200"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2600">
                <a:solidFill>
                  <a:schemeClr val="tx1"/>
                </a:solidFill>
                <a:latin typeface="Optima" charset="0"/>
              </a:rPr>
              <a:t>Grupo de Investigación en Virología Molecular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endParaRPr lang="es-ES_tradnl" sz="2600">
              <a:solidFill>
                <a:schemeClr val="tx1"/>
              </a:solidFill>
              <a:latin typeface="Optima" charset="0"/>
            </a:endParaRP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1700">
                <a:solidFill>
                  <a:schemeClr val="tx1"/>
                </a:solidFill>
                <a:latin typeface="Optima" charset="0"/>
              </a:rPr>
              <a:t>Laboratorio de Genómica Viral &amp; Humana</a:t>
            </a:r>
          </a:p>
          <a:p>
            <a:pPr algn="ctr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s-ES_tradnl" sz="1700">
                <a:solidFill>
                  <a:schemeClr val="tx1"/>
                </a:solidFill>
                <a:latin typeface="Optima" charset="0"/>
              </a:rPr>
              <a:t>Laboratorio de Virología, Departamento de Microbiología</a:t>
            </a:r>
            <a:r>
              <a:rPr lang="es-ES_tradnl" sz="3200">
                <a:solidFill>
                  <a:schemeClr val="tx1"/>
                </a:solidFill>
                <a:latin typeface="Optima" charset="0"/>
              </a:rPr>
              <a:t/>
            </a:r>
            <a:br>
              <a:rPr lang="es-ES_tradnl" sz="3200">
                <a:solidFill>
                  <a:schemeClr val="tx1"/>
                </a:solidFill>
                <a:latin typeface="Optima" charset="0"/>
              </a:rPr>
            </a:br>
            <a:endParaRPr lang="es-ES_tradnl" sz="1400">
              <a:solidFill>
                <a:schemeClr val="tx1"/>
              </a:solidFill>
              <a:latin typeface="Optima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6324600"/>
            <a:ext cx="4572000" cy="349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_tradnl" sz="1200">
                <a:solidFill>
                  <a:schemeClr val="tx1"/>
                </a:solidFill>
                <a:latin typeface="Optima" charset="0"/>
              </a:rPr>
              <a:t>Facultad de Medicina, Universidad Autónoma de San Luis Potosí</a:t>
            </a:r>
            <a:endParaRPr lang="en-US" sz="1200"/>
          </a:p>
        </p:txBody>
      </p:sp>
      <p:pic>
        <p:nvPicPr>
          <p:cNvPr id="7" name="Intro LGVH.m4v" descr="/Users/Nekator/Desktop/MolBio/Mol Bio Lab/Protocols/Multimedia/Final versions/Intro LGVH.m4v">
            <a:hlinkClick r:id="" action="ppaction://media"/>
          </p:cNvPr>
          <p:cNvPicPr>
            <a:picLocks noChangeAspect="1" noChangeArrowheads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45309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11828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57975" y="271463"/>
            <a:ext cx="2066925" cy="6702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1463"/>
            <a:ext cx="6048375" cy="6702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xfrm>
            <a:off x="457200" y="6248400"/>
            <a:ext cx="2089150" cy="469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D60379E-8F67-4DBA-ACFA-9D79641EC11F}" type="datetimeFigureOut">
              <a:rPr lang="en-US" smtClean="0"/>
              <a:pPr>
                <a:defRPr/>
              </a:pPr>
              <a:t>9/17/2017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868758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8ABB09-4A1D-463E-8065-109CC2B7EFAA}" type="datetimeFigureOut">
              <a:rPr lang="x-none" smtClean="0"/>
              <a:pPr/>
              <a:t>9/17/2017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B34F065-1154-456A-91E3-76DE8E75E17B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680881"/>
            <a:ext cx="3273552" cy="1640541"/>
          </a:xfr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384176"/>
            <a:ext cx="3273552" cy="530352"/>
          </a:xfrm>
        </p:spPr>
        <p:txBody>
          <a:bodyPr vert="horz" lIns="91440" tIns="0" rIns="91440" bIns="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63D37-D981-49DF-BDEE-06FB40AE99B8}" type="slidenum">
              <a:rPr lang="x-none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1684470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93FFF-8334-9C47-A9F1-88E2C7AEC0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845346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CE39B-D787-5F45-8ECA-325A9B79C9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366635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BCE1A-0BF9-D348-B78F-7DA1AF455D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718434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C5BDC-56AF-A040-AAF0-7BB0332850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92830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32F07-AED8-C243-8984-18664DF000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088754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EB9D3-8696-E445-BE3D-20F192B7A2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1387954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323B0-22BB-7B44-9180-203FB63E74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65839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ABCC9-FE70-5648-B841-145B58D2F8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678333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48111-A83F-A54A-A4ED-7A139ECED5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02423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3D7EF-50DD-9741-97D8-0F0F67ECA2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45942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01C0B3-B369-A643-98C5-B74258DDE9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6237981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63D37-D981-49DF-BDEE-06FB40AE99B8}" type="slidenum">
              <a:rPr lang="x-none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168447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47"/>
          <a:stretch>
            <a:fillRect/>
          </a:stretch>
        </p:blipFill>
        <p:spPr bwMode="auto">
          <a:xfrm>
            <a:off x="0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90600"/>
            <a:ext cx="5105400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219200" y="6619875"/>
            <a:ext cx="7010400" cy="23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3000"/>
              </a:lnSpc>
              <a:defRPr sz="1000" i="1">
                <a:solidFill>
                  <a:srgbClr val="000000"/>
                </a:solidFill>
                <a:latin typeface="Optima" charset="0"/>
                <a:cs typeface="Opti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7019925" y="6548438"/>
            <a:ext cx="212883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9147" rIns="90000" bIns="468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algn="r" eaLnBrk="1" hangingPunct="1">
              <a:lnSpc>
                <a:spcPct val="93000"/>
              </a:lnSpc>
            </a:pPr>
            <a:fld id="{091BE36E-A3FB-5C44-9385-D7D362C39F6D}" type="slidenum">
              <a:rPr lang="en-GB" sz="1400" b="1" i="1">
                <a:solidFill>
                  <a:srgbClr val="000000"/>
                </a:solidFill>
                <a:latin typeface="Optima" charset="0"/>
                <a:cs typeface="Optima" charset="0"/>
              </a:rPr>
              <a:pPr algn="r" eaLnBrk="1" hangingPunct="1">
                <a:lnSpc>
                  <a:spcPct val="93000"/>
                </a:lnSpc>
              </a:pPr>
              <a:t>‹#›</a:t>
            </a:fld>
            <a:endParaRPr lang="en-GB" sz="1400" b="1" i="1">
              <a:solidFill>
                <a:srgbClr val="000000"/>
              </a:solidFill>
              <a:latin typeface="Optima" charset="0"/>
              <a:cs typeface="Optima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/>
          <a:ea typeface="+mj-ea"/>
          <a:cs typeface="Optima"/>
        </a:defRPr>
      </a:lvl1pPr>
      <a:lvl2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2pPr>
      <a:lvl3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3pPr>
      <a:lvl4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4pPr>
      <a:lvl5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5pPr>
      <a:lvl6pPr marL="25146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6pPr>
      <a:lvl7pPr marL="29718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7pPr>
      <a:lvl8pPr marL="34290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8pPr>
      <a:lvl9pPr marL="38862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1" fontAlgn="base" hangingPunct="1">
        <a:lnSpc>
          <a:spcPct val="147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1pPr>
      <a:lvl2pPr marL="742950" indent="-285750" algn="l" defTabSz="449263" rtl="0" eaLnBrk="1" fontAlgn="base" hangingPunct="1">
        <a:lnSpc>
          <a:spcPct val="147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Optima"/>
          <a:ea typeface="+mn-ea"/>
          <a:cs typeface="Optima"/>
        </a:defRPr>
      </a:lvl2pPr>
      <a:lvl3pPr marL="1143000" indent="-228600" algn="l" defTabSz="449263" rtl="0" eaLnBrk="1" fontAlgn="base" hangingPunct="1">
        <a:lnSpc>
          <a:spcPct val="147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3pPr>
      <a:lvl4pPr marL="16002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4pPr>
      <a:lvl5pPr marL="20574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5pPr>
      <a:lvl6pPr marL="25146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08FF2E6-2465-7A41-9942-876E964C3B9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0864" y="44624"/>
            <a:ext cx="1047640" cy="1191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5496" y="70608"/>
            <a:ext cx="1165707" cy="1165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>
    <p:fade/>
  </p:transition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47"/>
          <a:stretch>
            <a:fillRect/>
          </a:stretch>
        </p:blipFill>
        <p:spPr bwMode="auto">
          <a:xfrm>
            <a:off x="0" y="0"/>
            <a:ext cx="9159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90600"/>
            <a:ext cx="5105400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219200" y="6619875"/>
            <a:ext cx="7010400" cy="23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3000"/>
              </a:lnSpc>
              <a:defRPr sz="1000" i="1">
                <a:solidFill>
                  <a:srgbClr val="000000"/>
                </a:solidFill>
                <a:latin typeface="Optima" charset="0"/>
                <a:cs typeface="Opti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7019925" y="6548438"/>
            <a:ext cx="212883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9147" rIns="90000" bIns="468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 marL="37931725" indent="-37474525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4572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9144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13716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1828800" eaLnBrk="0" fontAlgn="base" hangingPunct="0">
              <a:lnSpc>
                <a:spcPct val="147000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algn="r" eaLnBrk="1" hangingPunct="1">
              <a:lnSpc>
                <a:spcPct val="93000"/>
              </a:lnSpc>
            </a:pPr>
            <a:fld id="{091BE36E-A3FB-5C44-9385-D7D362C39F6D}" type="slidenum">
              <a:rPr lang="en-GB" sz="1400" b="1" i="1">
                <a:solidFill>
                  <a:srgbClr val="000000"/>
                </a:solidFill>
                <a:latin typeface="Optima" charset="0"/>
                <a:cs typeface="Optima" charset="0"/>
              </a:rPr>
              <a:pPr algn="r" eaLnBrk="1" hangingPunct="1">
                <a:lnSpc>
                  <a:spcPct val="93000"/>
                </a:lnSpc>
              </a:pPr>
              <a:t>‹#›</a:t>
            </a:fld>
            <a:endParaRPr lang="en-GB" sz="1400" b="1" i="1">
              <a:solidFill>
                <a:srgbClr val="000000"/>
              </a:solidFill>
              <a:latin typeface="Optima" charset="0"/>
              <a:cs typeface="Optima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060864" y="116632"/>
            <a:ext cx="1047640" cy="11916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35496" y="142616"/>
            <a:ext cx="1165707" cy="1165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/>
          <a:ea typeface="+mj-ea"/>
          <a:cs typeface="Optima"/>
        </a:defRPr>
      </a:lvl1pPr>
      <a:lvl2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2pPr>
      <a:lvl3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3pPr>
      <a:lvl4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4pPr>
      <a:lvl5pPr algn="l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300" b="1">
          <a:solidFill>
            <a:srgbClr val="000000"/>
          </a:solidFill>
          <a:latin typeface="Optima" pitchFamily="-112" charset="0"/>
          <a:ea typeface="DejaVu Sans" charset="0"/>
          <a:cs typeface="DejaVu Sans" charset="0"/>
        </a:defRPr>
      </a:lvl5pPr>
      <a:lvl6pPr marL="25146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6pPr>
      <a:lvl7pPr marL="29718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7pPr>
      <a:lvl8pPr marL="34290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8pPr>
      <a:lvl9pPr marL="3886200" indent="-228600" algn="ctr" defTabSz="449263" rtl="0" eaLnBrk="1" fontAlgn="base" hangingPunct="1">
        <a:lnSpc>
          <a:spcPct val="14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4400">
          <a:solidFill>
            <a:srgbClr val="000000"/>
          </a:solidFill>
          <a:latin typeface="Arial" pitchFamily="-108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1" fontAlgn="base" hangingPunct="1">
        <a:lnSpc>
          <a:spcPct val="147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1pPr>
      <a:lvl2pPr marL="742950" indent="-285750" algn="l" defTabSz="449263" rtl="0" eaLnBrk="1" fontAlgn="base" hangingPunct="1">
        <a:lnSpc>
          <a:spcPct val="147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000000"/>
          </a:solidFill>
          <a:latin typeface="Optima"/>
          <a:ea typeface="+mn-ea"/>
          <a:cs typeface="Optima"/>
        </a:defRPr>
      </a:lvl2pPr>
      <a:lvl3pPr marL="1143000" indent="-228600" algn="l" defTabSz="449263" rtl="0" eaLnBrk="1" fontAlgn="base" hangingPunct="1">
        <a:lnSpc>
          <a:spcPct val="147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3pPr>
      <a:lvl4pPr marL="16002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4pPr>
      <a:lvl5pPr marL="20574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Optima"/>
          <a:ea typeface="+mn-ea"/>
          <a:cs typeface="Optima"/>
        </a:defRPr>
      </a:lvl5pPr>
      <a:lvl6pPr marL="25146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14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-10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US"/>
              <a:t>Laboratorio de Genómica Viral &amp; Humana     -     Facultad de Medicina     -     Universidad Autónoma de San Luis Potosí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08FF2E6-2465-7A41-9942-876E964C3B9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ransition spd="slow">
    <p:fade/>
  </p:transition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C3A134-F1C3-464B-BF47-54DC2DE08F52}" type="datetimeFigureOut">
              <a:rPr lang="en-US" smtClean="0"/>
              <a:pPr/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foad.abdallah@kasralainy.edu.eg" TargetMode="Externa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0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8509248" cy="1673352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+mn-lt"/>
              </a:rPr>
              <a:t>Clinical Relevance of Carotid Atherosclerosis Among Egyptians and Role of </a:t>
            </a:r>
            <a:r>
              <a:rPr lang="en-US" sz="3600" dirty="0" err="1" smtClean="0">
                <a:latin typeface="+mn-lt"/>
              </a:rPr>
              <a:t>Neurosonology</a:t>
            </a:r>
            <a:r>
              <a:rPr lang="en-US" sz="3600" dirty="0" smtClean="0">
                <a:latin typeface="+mn-lt"/>
              </a:rPr>
              <a:t> for Endovascular Treatment of Carotid Lesions</a:t>
            </a:r>
            <a:endParaRPr lang="en-US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3984428"/>
            <a:ext cx="7704856" cy="2828948"/>
          </a:xfrm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de-DE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Prof. Foad Abd-Allah</a:t>
            </a:r>
          </a:p>
          <a:p>
            <a:pPr marL="342900" indent="-342900">
              <a:defRPr/>
            </a:pPr>
            <a:r>
              <a:rPr lang="de-DE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Department of Neurology </a:t>
            </a:r>
          </a:p>
          <a:p>
            <a:pPr marL="342900" indent="-342900" rtl="0">
              <a:defRPr/>
            </a:pPr>
            <a:r>
              <a:rPr lang="de-DE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Cairo University , Egypt.</a:t>
            </a:r>
          </a:p>
          <a:p>
            <a:pPr marL="342900" indent="-342900" rtl="0">
              <a:defRPr/>
            </a:pPr>
            <a:r>
              <a:rPr lang="en-US" sz="2800" b="1" dirty="0" smtClean="0">
                <a:solidFill>
                  <a:schemeClr val="tx1"/>
                </a:solidFill>
                <a:hlinkClick r:id="rId2"/>
              </a:rPr>
              <a:t>foad.abdallah@kasralainy.edu.eg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864" y="5061"/>
            <a:ext cx="1047640" cy="1191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6" y="31045"/>
            <a:ext cx="1165707" cy="11657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55448"/>
            <a:ext cx="7427168" cy="1252728"/>
          </a:xfrm>
        </p:spPr>
        <p:txBody>
          <a:bodyPr/>
          <a:lstStyle/>
          <a:p>
            <a:pPr algn="ctr"/>
            <a:r>
              <a:rPr lang="en-US" dirty="0" smtClean="0"/>
              <a:t>Disclosure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Nothing to disclose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/>
              <a:t>Learning objective(s)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To identify carotid artery disease as a cause for stroke.</a:t>
            </a:r>
          </a:p>
          <a:p>
            <a:pPr algn="l" rtl="0"/>
            <a:r>
              <a:rPr lang="en-US" dirty="0" smtClean="0"/>
              <a:t>To assess clinical relevance of carotid artery disease. </a:t>
            </a:r>
          </a:p>
          <a:p>
            <a:pPr algn="l" rtl="0"/>
            <a:r>
              <a:rPr lang="en-US" dirty="0" smtClean="0"/>
              <a:t>To use carotid duplex for selection of patients for carotid intervention.. </a:t>
            </a:r>
          </a:p>
          <a:p>
            <a:pPr algn="l" rtl="0"/>
            <a:r>
              <a:rPr lang="en-US" dirty="0" smtClean="0"/>
              <a:t>To establish a post carotid intervention surveillance protocol. </a:t>
            </a:r>
          </a:p>
          <a:p>
            <a:pPr algn="l" rtl="0"/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05835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500" b="1" dirty="0">
                <a:solidFill>
                  <a:srgbClr val="F0AD00">
                    <a:satMod val="15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j-ea"/>
                <a:cs typeface="+mj-cs"/>
              </a:rPr>
              <a:t>Clinical Relevance Of Carotid Atherosclerosis Among Egyptians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0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836712"/>
            <a:ext cx="8610600" cy="62478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0" eaLnBrk="0" hangingPunct="0">
              <a:buClr>
                <a:srgbClr val="FFC000"/>
              </a:buClr>
              <a:buFont typeface="Wingdings" pitchFamily="2" charset="2"/>
              <a:buChar char="Ø"/>
              <a:defRPr/>
            </a:pPr>
            <a:endParaRPr lang="en-US" sz="3200" b="1" kern="0" dirty="0">
              <a:solidFill>
                <a:srgbClr val="E5E5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j-ea"/>
              <a:cs typeface="Arial"/>
            </a:endParaRP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3200" b="1" kern="0" dirty="0">
                <a:solidFill>
                  <a:srgbClr val="E5E5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Arial"/>
              </a:rPr>
              <a:t> </a:t>
            </a:r>
            <a:r>
              <a:rPr lang="en-US" sz="3200" dirty="0"/>
              <a:t>In Egypt, little </a:t>
            </a:r>
            <a:r>
              <a:rPr lang="en-US" sz="3200" dirty="0" smtClean="0"/>
              <a:t>was </a:t>
            </a:r>
            <a:r>
              <a:rPr lang="en-US" sz="3200" dirty="0"/>
              <a:t>known about the prevalence and distribution of carotid disease among the population. 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3200" dirty="0"/>
              <a:t>This hampered preventive measures and promoted us to analyze extra-cranial carotid duplex scans of a large sample of the Egyptians. </a:t>
            </a:r>
          </a:p>
          <a:p>
            <a:pPr algn="just" rtl="0" eaLnBrk="0" hangingPunct="0">
              <a:buClr>
                <a:srgbClr val="FFC000"/>
              </a:buClr>
              <a:buFont typeface="Wingdings" pitchFamily="2" charset="2"/>
              <a:buChar char="Ø"/>
              <a:defRPr/>
            </a:pPr>
            <a:endParaRPr lang="en-US" sz="3200" b="1" kern="0" dirty="0">
              <a:solidFill>
                <a:srgbClr val="E5E5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j-ea"/>
              <a:cs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23120"/>
            <a:ext cx="9144000" cy="2286000"/>
          </a:xfrm>
        </p:spPr>
        <p:txBody>
          <a:bodyPr>
            <a:normAutofit/>
          </a:bodyPr>
          <a:lstStyle/>
          <a:p>
            <a:pPr algn="ctr" rtl="1">
              <a:defRPr/>
            </a:pPr>
            <a:r>
              <a:rPr lang="en-US" dirty="0">
                <a:solidFill>
                  <a:srgbClr val="FFFF00"/>
                </a:solidFill>
                <a:latin typeface="+mn-lt"/>
              </a:rPr>
              <a:t>Egyptian Carotid Atherosclerosis Study</a:t>
            </a:r>
          </a:p>
        </p:txBody>
      </p:sp>
    </p:spTree>
    <p:extLst>
      <p:ext uri="{BB962C8B-B14F-4D97-AF65-F5344CB8AC3E}">
        <p14:creationId xmlns:p14="http://schemas.microsoft.com/office/powerpoint/2010/main" xmlns="" val="236463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3140968"/>
            <a:ext cx="8424936" cy="3493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560" y="1225100"/>
            <a:ext cx="7938357" cy="16998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4644008" y="6093296"/>
            <a:ext cx="1008112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5407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1412776"/>
            <a:ext cx="8280920" cy="5344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1"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107504" y="852769"/>
            <a:ext cx="8915400" cy="5960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3200" b="1" kern="0" dirty="0">
                <a:solidFill>
                  <a:srgbClr val="E5E5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Arial"/>
              </a:rPr>
              <a:t> </a:t>
            </a:r>
            <a:r>
              <a:rPr lang="en-US" sz="3200" dirty="0"/>
              <a:t>Analysis of the data of 4733 Egyptian subjects, who underwent </a:t>
            </a:r>
            <a:r>
              <a:rPr lang="en-US" sz="3200" dirty="0" smtClean="0"/>
              <a:t>extra-cranial </a:t>
            </a:r>
            <a:r>
              <a:rPr lang="en-US" sz="3200" dirty="0"/>
              <a:t>carotid duplex scanning at the vascular laboratories of Cairo-university hospitals  was done from 1.1.2003 to 1.1.2008. 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3200" dirty="0"/>
              <a:t>Demographic, clinical data and causes of referral were correlated with ultrasound findings.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6803822"/>
              </p:ext>
            </p:extLst>
          </p:nvPr>
        </p:nvGraphicFramePr>
        <p:xfrm>
          <a:off x="116904" y="1713713"/>
          <a:ext cx="8991600" cy="495564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495800"/>
                <a:gridCol w="2819400"/>
                <a:gridCol w="1676400"/>
              </a:tblGrid>
              <a:tr h="1296951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Clinical Presentation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Number of </a:t>
                      </a: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atherosclerotic</a:t>
                      </a:r>
                      <a:endParaRPr lang="en-US" sz="2400" kern="0" dirty="0"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(</a:t>
                      </a: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 = 1940)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Percentage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48476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Asymptomatic 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1182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1600" kern="0" dirty="0"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60.9%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</a:tr>
              <a:tr h="865593">
                <a:tc>
                  <a:txBody>
                    <a:bodyPr/>
                    <a:lstStyle/>
                    <a:p>
                      <a:pPr marL="114300" marR="0" lvl="0" indent="-45720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20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 Routine </a:t>
                      </a:r>
                      <a:r>
                        <a:rPr lang="en-US" sz="20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check up</a:t>
                      </a:r>
                      <a:endParaRPr lang="en-US" sz="20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393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20.3</a:t>
                      </a: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%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</a:tr>
              <a:tr h="648476">
                <a:tc>
                  <a:txBody>
                    <a:bodyPr/>
                    <a:lstStyle/>
                    <a:p>
                      <a:pPr marL="114300" marR="0" lvl="0" indent="-45720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20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2. Prior </a:t>
                      </a:r>
                      <a:r>
                        <a:rPr lang="en-US" sz="20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to coronary artery bypass graft</a:t>
                      </a:r>
                      <a:endParaRPr lang="en-US" sz="20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582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30%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</a:tr>
              <a:tr h="972713">
                <a:tc>
                  <a:txBody>
                    <a:bodyPr/>
                    <a:lstStyle/>
                    <a:p>
                      <a:pPr marL="114300" marR="0" lvl="0" indent="-45720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sz="20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3. Follow-up </a:t>
                      </a:r>
                      <a:r>
                        <a:rPr lang="en-US" sz="20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of patients with </a:t>
                      </a:r>
                      <a:r>
                        <a:rPr lang="en-US" sz="20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carotid</a:t>
                      </a:r>
                      <a:r>
                        <a:rPr lang="en-US" sz="2000" kern="0" baseline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</a:t>
                      </a:r>
                      <a:r>
                        <a:rPr lang="en-US" sz="20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disease </a:t>
                      </a:r>
                      <a:r>
                        <a:rPr lang="en-US" sz="20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who underwent medical, endovascular or surgical treatment.</a:t>
                      </a:r>
                      <a:endParaRPr lang="en-US" sz="20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207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10.7%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/>
                </a:tc>
              </a:tr>
              <a:tr h="444591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Symptomatic with TIA or stroke</a:t>
                      </a:r>
                      <a:endParaRPr lang="en-US" sz="2400" b="1" kern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758</a:t>
                      </a:r>
                      <a:endParaRPr lang="en-US" sz="1600" b="1" kern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39.1 %</a:t>
                      </a:r>
                      <a:endParaRPr lang="en-US" sz="1600" b="1" kern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59871" marR="5987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16" name="Rectangle 2"/>
          <p:cNvSpPr>
            <a:spLocks noChangeArrowheads="1"/>
          </p:cNvSpPr>
          <p:nvPr/>
        </p:nvSpPr>
        <p:spPr bwMode="auto">
          <a:xfrm>
            <a:off x="1547664" y="44624"/>
            <a:ext cx="6086872" cy="64633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lvl="2" algn="ctr" rtl="0" eaLnBrk="0" hangingPunct="0">
              <a:buClr>
                <a:srgbClr val="FFC000"/>
              </a:buClr>
              <a:buSzPct val="70000"/>
              <a:defRPr/>
            </a:pPr>
            <a:r>
              <a:rPr lang="en-US" sz="36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Clinical presentation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044624" y="656546"/>
            <a:ext cx="9144000" cy="9002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b="1" dirty="0"/>
              <a:t>Symptomatic with stroke or transient ischemic attacks (TIAs)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b="1" dirty="0"/>
              <a:t>Asymptomatic and causes of referral were reported in this group.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1905000" y="304800"/>
            <a:ext cx="5105400" cy="584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buClr>
                <a:srgbClr val="FFC000"/>
              </a:buClr>
              <a:defRPr/>
            </a:pPr>
            <a:r>
              <a:rPr lang="en-US" sz="32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Carotid duplex scan </a:t>
            </a:r>
          </a:p>
        </p:txBody>
      </p:sp>
      <p:sp>
        <p:nvSpPr>
          <p:cNvPr id="4" name="Rectangle 3"/>
          <p:cNvSpPr/>
          <p:nvPr/>
        </p:nvSpPr>
        <p:spPr>
          <a:xfrm>
            <a:off x="197296" y="990600"/>
            <a:ext cx="8839200" cy="6137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dirty="0"/>
              <a:t>Carotid duplex scanning was performed by qualified vascular operators. 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dirty="0"/>
              <a:t>The carotid duplex findings were classified as normal, atherosclerotic or non-atherosclerotic disease</a:t>
            </a:r>
            <a:r>
              <a:rPr lang="en-US" sz="2800" dirty="0" smtClean="0"/>
              <a:t>.</a:t>
            </a:r>
            <a:endParaRPr lang="en-US" sz="2800" dirty="0"/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dirty="0"/>
              <a:t>The degree of atherosclerotic carotid artery disease was categorized as intimal thickening only, &lt;50% stenosis, stenosis from 50% to 69%, stenosis ≥70% and occlusion.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963305"/>
            <a:ext cx="91440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8872" lvl="1" algn="ctr" rtl="0">
              <a:lnSpc>
                <a:spcPct val="150000"/>
              </a:lnSpc>
              <a:buClr>
                <a:schemeClr val="accent1"/>
              </a:buClr>
              <a:buSzPct val="80000"/>
              <a:tabLst>
                <a:tab pos="725488" algn="l"/>
                <a:tab pos="2636838" algn="ctr"/>
              </a:tabLst>
              <a:defRPr/>
            </a:pPr>
            <a:r>
              <a:rPr lang="en-US" sz="2400" b="1" dirty="0"/>
              <a:t>Atherosclerotic carotid disease was present in 1940 subjects (</a:t>
            </a:r>
            <a:r>
              <a:rPr lang="en-US" sz="2400" b="1" u="sng" dirty="0">
                <a:solidFill>
                  <a:srgbClr val="FF0000"/>
                </a:solidFill>
              </a:rPr>
              <a:t>41%</a:t>
            </a:r>
            <a:r>
              <a:rPr lang="en-US" sz="2400" b="1" dirty="0"/>
              <a:t>) of the study populations </a:t>
            </a:r>
          </a:p>
        </p:txBody>
      </p:sp>
      <p:graphicFrame>
        <p:nvGraphicFramePr>
          <p:cNvPr id="6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7878407"/>
              </p:ext>
            </p:extLst>
          </p:nvPr>
        </p:nvGraphicFramePr>
        <p:xfrm>
          <a:off x="685800" y="2438400"/>
          <a:ext cx="7696200" cy="474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4" name="Rectangle 1"/>
          <p:cNvSpPr>
            <a:spLocks noChangeArrowheads="1"/>
          </p:cNvSpPr>
          <p:nvPr/>
        </p:nvSpPr>
        <p:spPr bwMode="auto">
          <a:xfrm>
            <a:off x="1331640" y="533728"/>
            <a:ext cx="6912768" cy="52322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buClr>
                <a:srgbClr val="FFC000"/>
              </a:buClr>
              <a:defRPr/>
            </a:pPr>
            <a:r>
              <a:rPr lang="en-US" altLang="zh-CN" sz="28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Results of carotid duplex ultrasound scans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4907952"/>
              </p:ext>
            </p:extLst>
          </p:nvPr>
        </p:nvGraphicFramePr>
        <p:xfrm>
          <a:off x="533400" y="1447800"/>
          <a:ext cx="8229600" cy="504031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573200"/>
                <a:gridCol w="3901180"/>
                <a:gridCol w="1755220"/>
              </a:tblGrid>
              <a:tr h="1751179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Ultrasound Finding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Number of subjects</a:t>
                      </a:r>
                    </a:p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(n = 4733)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Percentage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206771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Normal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2784</a:t>
                      </a:r>
                      <a:endParaRPr lang="en-US" sz="18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58.8%</a:t>
                      </a:r>
                      <a:endParaRPr lang="en-US" sz="18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783040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Atherosclerotic</a:t>
                      </a:r>
                      <a:endParaRPr lang="en-US" sz="2400" b="1" kern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1940</a:t>
                      </a:r>
                      <a:endParaRPr lang="en-US" sz="1800" b="1" kern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41 %</a:t>
                      </a:r>
                      <a:endParaRPr lang="en-US" sz="1800" b="1" kern="0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99321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Non Atherosclerotic*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9</a:t>
                      </a:r>
                      <a:endParaRPr lang="en-US" sz="18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0.2%</a:t>
                      </a:r>
                      <a:endParaRPr lang="en-US" sz="18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115616" y="116632"/>
            <a:ext cx="7010400" cy="99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000" b="1" dirty="0"/>
              <a:t>Clinical data were collected from each individual prior to ultrasound examination as follows: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3219215"/>
              </p:ext>
            </p:extLst>
          </p:nvPr>
        </p:nvGraphicFramePr>
        <p:xfrm>
          <a:off x="228600" y="2362200"/>
          <a:ext cx="8610600" cy="406399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719416"/>
                <a:gridCol w="1745798"/>
                <a:gridCol w="1636243"/>
                <a:gridCol w="1554962"/>
                <a:gridCol w="954181"/>
              </a:tblGrid>
              <a:tr h="472438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 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OR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Lower 95% CI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Upper 95% CI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p value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Age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1.079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1.072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1.087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&lt; 0.001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Male sex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0.472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0.119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1.881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0.288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DM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2.019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1.727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2.361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&lt; 0.001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HTN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1.541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1.329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1.786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&lt; 0.001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Smoking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1.835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1.575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2.139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&lt; 0.001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Dyslipidemia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2.073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1.429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3.006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&lt; 0.001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45589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Obesity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0.800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0.649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0.986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0.037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  <a:tr h="472438"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IHD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1.111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0.812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1.521</a:t>
                      </a:r>
                      <a:endParaRPr lang="en-US" sz="1600" b="1" kern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  <a:tc>
                  <a:txBody>
                    <a:bodyPr/>
                    <a:lstStyle/>
                    <a:p>
                      <a:pPr marL="0" marR="0" algn="l" rtl="0" eaLnBrk="0" fontAlgn="base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0.511</a:t>
                      </a:r>
                      <a:endParaRPr lang="en-US" sz="1600" b="1" kern="0" dirty="0">
                        <a:solidFill>
                          <a:srgbClr val="E5E5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Arial"/>
                      </a:endParaRPr>
                    </a:p>
                  </a:txBody>
                  <a:tcPr marL="55763" marR="55763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763688" y="1412776"/>
            <a:ext cx="5832648" cy="58477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2" algn="l" eaLnBrk="0" hangingPunct="0">
              <a:buClr>
                <a:srgbClr val="FFC000"/>
              </a:buClr>
              <a:buSzPct val="70000"/>
              <a:defRPr/>
            </a:pPr>
            <a:r>
              <a:rPr lang="en-US" sz="32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Cardiovascular </a:t>
            </a:r>
            <a:r>
              <a:rPr lang="en-US" sz="32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risk factors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5835149"/>
              </p:ext>
            </p:extLst>
          </p:nvPr>
        </p:nvGraphicFramePr>
        <p:xfrm>
          <a:off x="381000" y="1447800"/>
          <a:ext cx="8308724" cy="519686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396180"/>
                <a:gridCol w="3080819"/>
                <a:gridCol w="1831725"/>
              </a:tblGrid>
              <a:tr h="1871446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Degree of </a:t>
                      </a: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Atherosclerosis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sz="2400" kern="0" dirty="0"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</a:endParaRPr>
                    </a:p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Symptomatic </a:t>
                      </a:r>
                      <a:r>
                        <a:rPr lang="en-US" sz="2400" kern="0" dirty="0" smtClean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Atherosclerotic </a:t>
                      </a: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subjects</a:t>
                      </a:r>
                    </a:p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(n = 758)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Percentage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/>
                </a:tc>
              </a:tr>
              <a:tr h="721790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 err="1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Intimal</a:t>
                      </a:r>
                      <a:r>
                        <a:rPr lang="en-US" sz="24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 thickening</a:t>
                      </a:r>
                      <a:endParaRPr lang="en-US" sz="24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514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67.8%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/>
                </a:tc>
              </a:tr>
              <a:tr h="652560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0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&lt; 50%</a:t>
                      </a:r>
                      <a:endParaRPr lang="en-US" sz="20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225</a:t>
                      </a:r>
                      <a:endParaRPr lang="en-US" sz="1600" b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b="1" kern="0" dirty="0">
                          <a:solidFill>
                            <a:srgbClr val="3366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29.7%</a:t>
                      </a:r>
                      <a:endParaRPr lang="en-US" sz="1800" b="1" kern="0" dirty="0">
                        <a:solidFill>
                          <a:srgbClr val="3366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9868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000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50 - 69%</a:t>
                      </a:r>
                      <a:endParaRPr lang="en-US" sz="20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6</a:t>
                      </a:r>
                      <a:endParaRPr lang="en-US" sz="16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b="1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0.8%</a:t>
                      </a:r>
                      <a:endParaRPr lang="en-US" sz="18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19868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000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≥ 70% </a:t>
                      </a:r>
                      <a:endParaRPr lang="en-US" sz="20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10</a:t>
                      </a:r>
                      <a:endParaRPr lang="en-US" sz="16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b="1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1.3%</a:t>
                      </a:r>
                      <a:endParaRPr lang="en-US" sz="18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19868"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400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Occlusion</a:t>
                      </a:r>
                      <a:endParaRPr lang="en-US" sz="24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lonna MT" pitchFamily="82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3</a:t>
                      </a:r>
                      <a:endParaRPr lang="en-US" sz="16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1800" b="1" kern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</a:rPr>
                        <a:t>0.4%</a:t>
                      </a:r>
                      <a:endParaRPr lang="en-US" sz="1800" b="1" kern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astellar" pitchFamily="18" charset="0"/>
                        <a:ea typeface="+mn-ea"/>
                        <a:cs typeface="+mn-cs"/>
                      </a:endParaRPr>
                    </a:p>
                  </a:txBody>
                  <a:tcPr marL="64834" marR="64834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64" name="Rectangle 1"/>
          <p:cNvSpPr>
            <a:spLocks noChangeArrowheads="1"/>
          </p:cNvSpPr>
          <p:nvPr/>
        </p:nvSpPr>
        <p:spPr bwMode="auto">
          <a:xfrm>
            <a:off x="1524000" y="44624"/>
            <a:ext cx="6324600" cy="175432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lvl="1" algn="ctr" rtl="0">
              <a:lnSpc>
                <a:spcPct val="150000"/>
              </a:lnSpc>
              <a:buClr>
                <a:schemeClr val="accent1"/>
              </a:buClr>
              <a:buSzPct val="80000"/>
              <a:tabLst>
                <a:tab pos="725488" algn="l"/>
                <a:tab pos="2636838" algn="ctr"/>
              </a:tabLst>
              <a:defRPr/>
            </a:pPr>
            <a:r>
              <a:rPr lang="en-US" altLang="zh-CN" sz="2400" b="1" dirty="0">
                <a:solidFill>
                  <a:srgbClr val="F0AD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Frequency of different degrees of carotid atherosclerosis among symptomatic atherosclerotic subjects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0" y="1160810"/>
            <a:ext cx="9144000" cy="10772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 algn="l" rtl="0" eaLnBrk="0" hangingPunct="0">
              <a:buClr>
                <a:srgbClr val="FFC000"/>
              </a:buClr>
              <a:defRPr/>
            </a:pPr>
            <a:r>
              <a:rPr lang="en-US" altLang="zh-CN" sz="2000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</a:t>
            </a:r>
            <a:r>
              <a:rPr lang="en-US" altLang="zh-CN" sz="2400" b="1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2.5%</a:t>
            </a:r>
            <a:r>
              <a:rPr lang="en-US" altLang="zh-CN" sz="2000" b="1" dirty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prevalence of significant  and clinically relevant atherosclerotic carotid disease found was much lower than that noticed in studies from developed countries as America, Europe and Asia. 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1000" y="2268875"/>
            <a:ext cx="8458200" cy="4493537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sz="2400" dirty="0"/>
              <a:t>An American cohort of 1189 residents of Framingham found hemodynamically significant carotid stenosis (&gt;50%) in </a:t>
            </a:r>
            <a:r>
              <a:rPr lang="en-US" altLang="zh-CN" sz="2400" b="1" dirty="0">
                <a:solidFill>
                  <a:srgbClr val="FF0000"/>
                </a:solidFill>
              </a:rPr>
              <a:t>7% </a:t>
            </a:r>
            <a:r>
              <a:rPr lang="en-US" altLang="zh-CN" sz="2400" dirty="0"/>
              <a:t>of women and </a:t>
            </a:r>
            <a:r>
              <a:rPr lang="en-US" altLang="zh-CN" sz="2400" b="1" dirty="0">
                <a:solidFill>
                  <a:srgbClr val="FF0000"/>
                </a:solidFill>
              </a:rPr>
              <a:t>9%</a:t>
            </a:r>
            <a:r>
              <a:rPr lang="en-US" altLang="zh-CN" sz="2400" dirty="0"/>
              <a:t> of men</a:t>
            </a:r>
            <a:r>
              <a:rPr lang="en-US" altLang="zh-CN" sz="2400" dirty="0" smtClean="0"/>
              <a:t>.</a:t>
            </a:r>
            <a:endParaRPr lang="en-US" altLang="zh-CN" sz="2400" dirty="0"/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sz="2400" dirty="0"/>
              <a:t>The Suita Study in Japan detected </a:t>
            </a:r>
            <a:r>
              <a:rPr lang="en-US" altLang="zh-CN" sz="2400" dirty="0" err="1"/>
              <a:t>extracranial</a:t>
            </a:r>
            <a:r>
              <a:rPr lang="en-US" altLang="zh-CN" sz="2400" dirty="0"/>
              <a:t> carotid stenosis &gt;50% in </a:t>
            </a:r>
            <a:r>
              <a:rPr lang="en-US" altLang="zh-CN" sz="2400" b="1" dirty="0">
                <a:solidFill>
                  <a:srgbClr val="FF0000"/>
                </a:solidFill>
              </a:rPr>
              <a:t>4.4%</a:t>
            </a:r>
            <a:r>
              <a:rPr lang="en-US" altLang="zh-CN" sz="2400" dirty="0"/>
              <a:t> of all the subjects</a:t>
            </a:r>
            <a:r>
              <a:rPr lang="en-US" altLang="zh-CN" sz="2400" dirty="0" smtClean="0"/>
              <a:t>.</a:t>
            </a:r>
            <a:endParaRPr lang="en-US" altLang="zh-CN" sz="2400" dirty="0"/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sz="2400" dirty="0"/>
              <a:t> The German Berlin Aging Study, a population-based study of functionally healthy volunteers, found a </a:t>
            </a:r>
            <a:r>
              <a:rPr lang="en-US" altLang="zh-CN" sz="2400" b="1" dirty="0">
                <a:solidFill>
                  <a:srgbClr val="FF0000"/>
                </a:solidFill>
              </a:rPr>
              <a:t>4%</a:t>
            </a:r>
            <a:r>
              <a:rPr lang="en-US" altLang="zh-CN" sz="2400" dirty="0"/>
              <a:t> of ≥75% carotid stenosis among both men and women 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583" y="1268760"/>
            <a:ext cx="7951865" cy="54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0" y="-47798"/>
            <a:ext cx="9144000" cy="138499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rtl="0" eaLnBrk="0" hangingPunct="0">
              <a:buClr>
                <a:srgbClr val="FFC000"/>
              </a:buClr>
              <a:defRPr/>
            </a:pPr>
            <a:r>
              <a:rPr lang="en-US" sz="2800" b="1" kern="0" dirty="0">
                <a:solidFill>
                  <a:srgbClr val="E5E5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The discrepant prevalence of clinically relevant carotid disease among Egyptians and residents of developed countries raises number of questions: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2209800"/>
            <a:ext cx="8991600" cy="39344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b="1" dirty="0"/>
              <a:t>Is it genetic? 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b="1" dirty="0"/>
              <a:t>Is it the nutritional habits? 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b="1" dirty="0"/>
              <a:t>Is it the physical activity? </a:t>
            </a:r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b="1" dirty="0"/>
              <a:t>Is it the environmental conditions</a:t>
            </a:r>
            <a:r>
              <a:rPr lang="en-US" sz="2800" b="1" dirty="0" smtClean="0"/>
              <a:t>?</a:t>
            </a:r>
            <a:endParaRPr lang="en-US" sz="2800" b="1" dirty="0"/>
          </a:p>
          <a:p>
            <a:pPr marL="438912" lvl="1" indent="-320040" algn="l" rtl="0">
              <a:lnSpc>
                <a:spcPct val="15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800" b="1" dirty="0"/>
              <a:t>Or is it the higher rate of intracranial atherosclerosis compared to </a:t>
            </a:r>
            <a:r>
              <a:rPr lang="en-US" sz="2800" b="1" dirty="0" err="1"/>
              <a:t>extracranial</a:t>
            </a:r>
            <a:r>
              <a:rPr lang="en-US" sz="2800" b="1" dirty="0"/>
              <a:t> disease? 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981200"/>
            <a:ext cx="24765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981200"/>
            <a:ext cx="270033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1981200"/>
            <a:ext cx="29146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1981200"/>
            <a:ext cx="29337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1447800"/>
            <a:ext cx="2844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914400" y="2286000"/>
            <a:ext cx="762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CN" sz="4400" b="1" i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The only answer </a:t>
            </a:r>
            <a:r>
              <a:rPr lang="en-US" altLang="zh-CN" sz="4400" b="1" i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is </a:t>
            </a:r>
            <a:r>
              <a:rPr lang="en-US" altLang="zh-CN" sz="4400" b="1" i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that the reason </a:t>
            </a:r>
            <a:r>
              <a:rPr lang="en-US" altLang="zh-CN" sz="4400" b="1" i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ea typeface="+mj-ea"/>
                <a:cs typeface="Arial"/>
              </a:rPr>
              <a:t>was unknown </a:t>
            </a:r>
            <a:endParaRPr lang="en-US" altLang="zh-CN" sz="4400" b="1" i="1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/>
              <a:ea typeface="+mj-ea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861048"/>
            <a:ext cx="9144000" cy="2996952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/>
          <a:srcRect t="20726"/>
          <a:stretch/>
        </p:blipFill>
        <p:spPr bwMode="auto">
          <a:xfrm>
            <a:off x="323528" y="1268761"/>
            <a:ext cx="8424936" cy="543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000108"/>
            <a:ext cx="864096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/>
          <a:srcRect t="10794"/>
          <a:stretch/>
        </p:blipFill>
        <p:spPr bwMode="auto">
          <a:xfrm>
            <a:off x="221702" y="1124744"/>
            <a:ext cx="8670778" cy="572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ICAD among Egyptians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24000"/>
            <a:ext cx="9067800" cy="5235209"/>
          </a:xfrm>
        </p:spPr>
        <p:txBody>
          <a:bodyPr>
            <a:noAutofit/>
          </a:bodyPr>
          <a:lstStyle/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Symptomatic intracranial steno-occlusive disease was detected in </a:t>
            </a:r>
            <a:r>
              <a:rPr lang="en-US" sz="2700" b="1" dirty="0" smtClean="0">
                <a:solidFill>
                  <a:srgbClr val="FF0000"/>
                </a:solidFill>
              </a:rPr>
              <a:t>(27.3%) </a:t>
            </a:r>
            <a:r>
              <a:rPr lang="en-US" sz="2700" b="1" dirty="0"/>
              <a:t>of acute ischemic stroke patients.</a:t>
            </a: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The prevalence of asymptomatic intracranial arterial stenosis (</a:t>
            </a:r>
            <a:r>
              <a:rPr lang="en-US" sz="2700" b="1" dirty="0" smtClean="0"/>
              <a:t>ICAD)was</a:t>
            </a:r>
            <a:r>
              <a:rPr lang="en-US" sz="2700" b="1" dirty="0" smtClean="0">
                <a:solidFill>
                  <a:srgbClr val="FF0000"/>
                </a:solidFill>
              </a:rPr>
              <a:t>(13.1%) </a:t>
            </a:r>
            <a:r>
              <a:rPr lang="en-US" sz="2700" b="1" dirty="0"/>
              <a:t>in patients with vascular risk factors. </a:t>
            </a: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Intracranial disease was detected in </a:t>
            </a:r>
            <a:r>
              <a:rPr lang="en-US" sz="2700" b="1" dirty="0">
                <a:solidFill>
                  <a:srgbClr val="FF0000"/>
                </a:solidFill>
              </a:rPr>
              <a:t>(11.9%) </a:t>
            </a:r>
            <a:r>
              <a:rPr lang="en-US" sz="2700" b="1" dirty="0"/>
              <a:t>patients who had coronary artery disease (CAD).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381000" y="919038"/>
            <a:ext cx="8458200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pAutoFit/>
          </a:bodyPr>
          <a:lstStyle/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sz="2700" b="1" dirty="0"/>
              <a:t>The possibilities to shift to fast food habits in Cairo are increasing and getting abundant. Atherosclerosis among the next generations of Egyptians might be rising. </a:t>
            </a:r>
          </a:p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altLang="zh-CN" sz="2700" b="1" dirty="0"/>
              <a:t>This is a call for health authorities to perform population based epidemiological studies, monitor the non-communicable diseases and invest into health education and prevention programs. </a:t>
            </a:r>
          </a:p>
          <a:p>
            <a:pPr algn="l" rtl="0" eaLnBrk="0" hangingPunct="0">
              <a:defRPr/>
            </a:pPr>
            <a:endParaRPr lang="en-US" altLang="zh-CN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/>
          <a:lstStyle/>
          <a:p>
            <a:pPr algn="ctr"/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Role Of </a:t>
            </a:r>
            <a:r>
              <a:rPr lang="en-US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Neurosonology</a:t>
            </a:r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for Endovascular Treatment of Carotid Lesions</a:t>
            </a: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840760" cy="108012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dobe Caslon Pro" pitchFamily="18" charset="0"/>
              </a:rPr>
              <a:t>Guidelines to set up comprehensive stroke service</a:t>
            </a:r>
            <a:endParaRPr lang="en-US" sz="3200" b="1" dirty="0">
              <a:latin typeface="Adobe Caslon Pro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683568" y="1844824"/>
            <a:ext cx="7877947" cy="4608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47721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24484" y="1990947"/>
            <a:ext cx="7807956" cy="717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13841" y="2900941"/>
            <a:ext cx="7746591" cy="30483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611560" y="4653136"/>
            <a:ext cx="2664296" cy="98640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840760" cy="108012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Adobe Caslon Pro" pitchFamily="18" charset="0"/>
              </a:rPr>
              <a:t>Guidelines to set up comprehensive stroke service</a:t>
            </a:r>
            <a:endParaRPr lang="en-US" sz="3200" b="1" dirty="0">
              <a:latin typeface="Adobe Caslon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0973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6064" y="2197307"/>
            <a:ext cx="8460432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endParaRPr lang="en-US" sz="2800" dirty="0" smtClean="0"/>
          </a:p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Carotid Screening.</a:t>
            </a:r>
          </a:p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Risk prediction. </a:t>
            </a:r>
          </a:p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Decision Making CAS </a:t>
            </a:r>
            <a:r>
              <a:rPr lang="en-US" sz="2700" b="1" dirty="0" err="1"/>
              <a:t>vs</a:t>
            </a:r>
            <a:r>
              <a:rPr lang="en-US" sz="2700" b="1" dirty="0"/>
              <a:t> CEA.</a:t>
            </a:r>
          </a:p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TCD Monitoring during procedure.</a:t>
            </a:r>
          </a:p>
          <a:p>
            <a:pPr marL="438912" lvl="1" indent="-320040" algn="l" rtl="0">
              <a:lnSpc>
                <a:spcPct val="16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After CAS Surveillance. </a:t>
            </a:r>
          </a:p>
          <a:p>
            <a:pPr algn="l" rtl="0"/>
            <a:endParaRPr lang="en-US" sz="2800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79512" y="1196752"/>
            <a:ext cx="8964488" cy="1152128"/>
          </a:xfrm>
          <a:prstGeom prst="rect">
            <a:avLst/>
          </a:prstGeom>
          <a:solidFill>
            <a:srgbClr val="000000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1">
                    <a:satMod val="150000"/>
                  </a:schemeClr>
                </a:solidFill>
                <a:latin typeface="Adobe Caslon Pro" pitchFamily="18" charset="0"/>
              </a:rPr>
              <a:t>Extra and Trans-cranial Ultrasound in different stages of Carotid </a:t>
            </a:r>
            <a:r>
              <a:rPr lang="en-US" sz="3200" b="1" dirty="0" smtClean="0">
                <a:solidFill>
                  <a:schemeClr val="accent1">
                    <a:satMod val="150000"/>
                  </a:schemeClr>
                </a:solidFill>
                <a:latin typeface="Adobe Caslon Pro" pitchFamily="18" charset="0"/>
              </a:rPr>
              <a:t>Intervention</a:t>
            </a:r>
            <a:endParaRPr lang="en-US" sz="3200" b="1" dirty="0">
              <a:solidFill>
                <a:schemeClr val="accent1">
                  <a:satMod val="150000"/>
                </a:schemeClr>
              </a:solidFill>
              <a:latin typeface="Adobe Caslon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6408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412776"/>
            <a:ext cx="856895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l" rtl="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altLang="zh-CN" dirty="0"/>
              <a:t>Annual risk of ipsilateral stroke ?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altLang="zh-CN" dirty="0"/>
              <a:t>Risk of stroke in asymptomatic  carotid stenosis less than 3% </a:t>
            </a:r>
            <a:r>
              <a:rPr lang="en-US" altLang="zh-CN" dirty="0" smtClean="0"/>
              <a:t>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lvl="1" indent="-457200" algn="l" rtl="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altLang="zh-CN" dirty="0"/>
              <a:t>Baseline characteristics that predict the risk of stroke in patients with asymptomatic ICAS: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High grade: &gt; 80% from the start</a:t>
            </a:r>
            <a:r>
              <a:rPr lang="en-US" altLang="zh-CN" dirty="0" smtClean="0"/>
              <a:t>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Vascular </a:t>
            </a:r>
            <a:r>
              <a:rPr lang="en-US" altLang="zh-CN" dirty="0"/>
              <a:t>risk factors: smoking, CAD, DM, PVD, HTN, Age, increased </a:t>
            </a:r>
            <a:r>
              <a:rPr lang="en-US" altLang="zh-CN" dirty="0" smtClean="0"/>
              <a:t>LDL.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Unstable </a:t>
            </a:r>
            <a:r>
              <a:rPr lang="en-US" altLang="zh-CN" dirty="0"/>
              <a:t>ulcerated </a:t>
            </a:r>
            <a:r>
              <a:rPr lang="en-US" altLang="zh-CN" dirty="0" smtClean="0"/>
              <a:t>plaque.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Presence </a:t>
            </a:r>
            <a:r>
              <a:rPr lang="en-US" altLang="zh-CN" dirty="0"/>
              <a:t>of inflammatory markers e.g. </a:t>
            </a:r>
            <a:r>
              <a:rPr lang="en-US" altLang="zh-CN" dirty="0" smtClean="0"/>
              <a:t>fibrinogen.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Presence </a:t>
            </a:r>
            <a:r>
              <a:rPr lang="en-US" altLang="zh-CN" dirty="0"/>
              <a:t>of micro- embolic signals in TCD </a:t>
            </a:r>
            <a:r>
              <a:rPr lang="en-US" altLang="zh-CN" dirty="0" smtClean="0"/>
              <a:t>monitoring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Presence </a:t>
            </a:r>
            <a:r>
              <a:rPr lang="en-US" altLang="zh-CN" dirty="0"/>
              <a:t>of intracranial hemodynamic insufficiency  ipsilateral to </a:t>
            </a:r>
            <a:r>
              <a:rPr lang="en-US" altLang="zh-CN" dirty="0" smtClean="0"/>
              <a:t>ICAS.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Presence </a:t>
            </a:r>
            <a:r>
              <a:rPr lang="en-US" altLang="zh-CN" dirty="0"/>
              <a:t>of silent brain infarct ipsilateral to </a:t>
            </a:r>
            <a:r>
              <a:rPr lang="en-US" altLang="zh-CN" dirty="0" smtClean="0"/>
              <a:t>ICAS.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 smtClean="0"/>
              <a:t>Impaired </a:t>
            </a:r>
            <a:r>
              <a:rPr lang="en-US" altLang="zh-CN" dirty="0" err="1"/>
              <a:t>Neuro</a:t>
            </a:r>
            <a:r>
              <a:rPr lang="en-US" altLang="zh-CN" dirty="0"/>
              <a:t>-psychological  test  . </a:t>
            </a:r>
          </a:p>
          <a:p>
            <a:pPr marL="704088" lvl="2" indent="-384048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Font typeface="Wingdings 2"/>
              <a:buChar char=""/>
              <a:defRPr/>
            </a:pPr>
            <a:endParaRPr lang="en-US" altLang="zh-CN" sz="14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79512" y="548680"/>
            <a:ext cx="9073008" cy="7200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1">
                    <a:satMod val="150000"/>
                  </a:schemeClr>
                </a:solidFill>
                <a:latin typeface="Adobe Caslon Pro" pitchFamily="18" charset="0"/>
              </a:rPr>
              <a:t>Asymptomatic carotid stenosis</a:t>
            </a:r>
          </a:p>
        </p:txBody>
      </p:sp>
      <p:sp>
        <p:nvSpPr>
          <p:cNvPr id="6" name="Oval 5"/>
          <p:cNvSpPr/>
          <p:nvPr/>
        </p:nvSpPr>
        <p:spPr>
          <a:xfrm>
            <a:off x="971600" y="3501008"/>
            <a:ext cx="4032448" cy="4932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71600" y="4293096"/>
            <a:ext cx="4032448" cy="4932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24000" y="4941168"/>
            <a:ext cx="4032448" cy="4932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94525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412776"/>
            <a:ext cx="9144000" cy="430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l" rtl="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altLang="zh-CN" dirty="0"/>
              <a:t>Annual risk of </a:t>
            </a:r>
            <a:r>
              <a:rPr lang="en-US" altLang="zh-CN" dirty="0" err="1"/>
              <a:t>ipsilateral</a:t>
            </a:r>
            <a:r>
              <a:rPr lang="en-US" altLang="zh-CN" dirty="0"/>
              <a:t> stroke ?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r>
              <a:rPr lang="en-US" altLang="zh-CN" dirty="0"/>
              <a:t>The recurrent risk of stroke is 25-30% for high grade symptomatic stenosis.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lvl="1" indent="-457200" algn="l" rtl="0">
              <a:lnSpc>
                <a:spcPct val="120000"/>
              </a:lnSpc>
              <a:spcBef>
                <a:spcPct val="20000"/>
              </a:spcBef>
              <a:buClr>
                <a:srgbClr val="FFC000"/>
              </a:buClr>
              <a:buSzPct val="100000"/>
              <a:buFont typeface="Wingdings" pitchFamily="2" charset="2"/>
              <a:buChar char="Ø"/>
              <a:defRPr/>
            </a:pPr>
            <a:r>
              <a:rPr lang="en-US" altLang="zh-CN" dirty="0"/>
              <a:t>Risk of recurrent stroke in patients with recent symptomatic carotid stenosis:</a:t>
            </a:r>
          </a:p>
          <a:p>
            <a:pPr algn="l" rtl="0">
              <a:buClr>
                <a:schemeClr val="tx1"/>
              </a:buClr>
            </a:pPr>
            <a:endParaRPr lang="en-US" sz="2000" dirty="0" smtClean="0"/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Degree of stenosis: 50-99%.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Time from last event: few days-180 day.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Primarily symptomatic event:  major stroke &gt;minor stroke &gt;multiple cerebral TIA &gt;single cerebral TIA&gt; retinal TIA.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Presence of diabetes, myocardial infarction and peripheral vascular disease.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Presence of untreated hypertension (&gt;160/90).</a:t>
            </a:r>
          </a:p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rgbClr val="FF6600"/>
              </a:buClr>
              <a:buSzPct val="80000"/>
              <a:buFont typeface="Wingdings" charset="2"/>
              <a:buChar char="§"/>
              <a:defRPr/>
            </a:pPr>
            <a:r>
              <a:rPr lang="en-US" altLang="zh-CN" dirty="0"/>
              <a:t>Presence of irregular ulcerated plaque surface.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664" y="5879013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b="1" dirty="0" smtClean="0">
                <a:solidFill>
                  <a:srgbClr val="C00000"/>
                </a:solidFill>
              </a:rPr>
              <a:t>Model for predicting the risk of ipsilateral ischemic stroke in patients with recent symptomatic carotid bifurcation stenosis.(www.stroke.ox.ac.uk).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79512" y="548680"/>
            <a:ext cx="9073008" cy="72008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accent1">
                    <a:satMod val="150000"/>
                  </a:schemeClr>
                </a:solidFill>
                <a:latin typeface="Adobe Caslon Pro" pitchFamily="18" charset="0"/>
              </a:rPr>
              <a:t>Symptomatic carotid stenosis</a:t>
            </a:r>
          </a:p>
        </p:txBody>
      </p:sp>
    </p:spTree>
    <p:extLst>
      <p:ext uri="{BB962C8B-B14F-4D97-AF65-F5344CB8AC3E}">
        <p14:creationId xmlns:p14="http://schemas.microsoft.com/office/powerpoint/2010/main" xmlns="" val="334704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7" t="21278" r="28478" b="24743"/>
          <a:stretch/>
        </p:blipFill>
        <p:spPr bwMode="auto">
          <a:xfrm>
            <a:off x="179512" y="1628799"/>
            <a:ext cx="8797489" cy="4752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156176" y="4869160"/>
            <a:ext cx="1008112" cy="4320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6215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125760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 err="1">
                <a:latin typeface="Adobe Caslon Pro" pitchFamily="18" charset="0"/>
              </a:rPr>
              <a:t>Endarterectomy</a:t>
            </a:r>
            <a:r>
              <a:rPr lang="en-US" sz="3600" dirty="0">
                <a:latin typeface="Adobe Caslon Pro" pitchFamily="18" charset="0"/>
              </a:rPr>
              <a:t> Vs Stent</a:t>
            </a:r>
          </a:p>
        </p:txBody>
      </p:sp>
      <p:pic>
        <p:nvPicPr>
          <p:cNvPr id="8" name="Picture 13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24" b="18524"/>
          <a:stretch>
            <a:fillRect/>
          </a:stretch>
        </p:blipFill>
        <p:spPr bwMode="auto">
          <a:xfrm>
            <a:off x="467544" y="1556791"/>
            <a:ext cx="4392488" cy="48897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10249" name="Object 9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2725433757"/>
              </p:ext>
            </p:extLst>
          </p:nvPr>
        </p:nvGraphicFramePr>
        <p:xfrm>
          <a:off x="5583238" y="1600200"/>
          <a:ext cx="2168525" cy="4800600"/>
        </p:xfrm>
        <a:graphic>
          <a:graphicData uri="http://schemas.openxmlformats.org/presentationml/2006/ole">
            <p:oleObj spid="_x0000_s119810" name="Photo Editor Photo" r:id="rId5" imgW="13028571" imgH="13047619" progId="">
              <p:embed/>
            </p:oleObj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196404" y="1079025"/>
            <a:ext cx="7120012" cy="45719"/>
            <a:chOff x="728" y="824"/>
            <a:chExt cx="4984" cy="24"/>
          </a:xfrm>
        </p:grpSpPr>
        <p:sp>
          <p:nvSpPr>
            <p:cNvPr id="7" name="Line 21"/>
            <p:cNvSpPr>
              <a:spLocks noChangeShapeType="1"/>
            </p:cNvSpPr>
            <p:nvPr/>
          </p:nvSpPr>
          <p:spPr bwMode="auto">
            <a:xfrm>
              <a:off x="728" y="824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auto">
            <a:xfrm>
              <a:off x="728" y="836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" name="Line 23"/>
            <p:cNvSpPr>
              <a:spLocks noChangeShapeType="1"/>
            </p:cNvSpPr>
            <p:nvPr/>
          </p:nvSpPr>
          <p:spPr bwMode="auto">
            <a:xfrm>
              <a:off x="728" y="848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263746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92" y="274320"/>
            <a:ext cx="7470648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>
                <a:latin typeface="Adobe Caslon Pro" pitchFamily="18" charset="0"/>
              </a:rPr>
              <a:t>Endarterectomy in Symptomatic Carotid Stenosis </a:t>
            </a:r>
          </a:p>
        </p:txBody>
      </p:sp>
      <p:sp>
        <p:nvSpPr>
          <p:cNvPr id="4" name="Rectangle 3"/>
          <p:cNvSpPr/>
          <p:nvPr/>
        </p:nvSpPr>
        <p:spPr>
          <a:xfrm>
            <a:off x="-143746" y="1916832"/>
            <a:ext cx="9286940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7824" lvl="2" indent="-384048" algn="ctr" rtl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altLang="zh-CN" sz="3200" b="1" dirty="0" smtClean="0">
                <a:ln w="24500" cmpd="dbl">
                  <a:noFill/>
                  <a:prstDash val="solid"/>
                  <a:miter lim="800000"/>
                </a:ln>
                <a:solidFill>
                  <a:srgbClr val="0000FF"/>
                </a:solidFill>
              </a:rPr>
              <a:t>Surgery was the gold standard</a:t>
            </a:r>
            <a:endParaRPr lang="en-US" altLang="zh-CN" sz="2800" b="1" dirty="0" smtClean="0">
              <a:ln w="24500" cmpd="dbl">
                <a:noFill/>
                <a:prstDash val="solid"/>
                <a:miter lim="800000"/>
              </a:ln>
              <a:solidFill>
                <a:srgbClr val="0000FF"/>
              </a:solidFill>
            </a:endParaRPr>
          </a:p>
          <a:p>
            <a:pPr marL="877824" lvl="2" indent="-384048" algn="l" rtl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en-US" altLang="zh-CN" sz="2000" b="1" dirty="0" smtClean="0">
              <a:solidFill>
                <a:srgbClr val="FFFFFF"/>
              </a:solidFill>
              <a:latin typeface="Times New Roman"/>
            </a:endParaRPr>
          </a:p>
          <a:p>
            <a:pPr marL="877824" lvl="2" indent="-384048" algn="ctr" rtl="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altLang="zh-CN" sz="2400" b="1" dirty="0" smtClean="0">
                <a:solidFill>
                  <a:schemeClr val="accent6">
                    <a:lumMod val="50000"/>
                  </a:schemeClr>
                </a:solidFill>
              </a:rPr>
              <a:t>Risk of cerebral infarction with symptomatic 50-99% stenosis within 3 years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26589403"/>
              </p:ext>
            </p:extLst>
          </p:nvPr>
        </p:nvGraphicFramePr>
        <p:xfrm>
          <a:off x="827584" y="4021024"/>
          <a:ext cx="7786742" cy="200026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893371"/>
                <a:gridCol w="3893371"/>
              </a:tblGrid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 medical treatment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23%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Endarterectomy + BMT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11% (7% operation + 4%)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196404" y="1628800"/>
            <a:ext cx="7120012" cy="45719"/>
            <a:chOff x="728" y="824"/>
            <a:chExt cx="4984" cy="24"/>
          </a:xfrm>
        </p:grpSpPr>
        <p:sp>
          <p:nvSpPr>
            <p:cNvPr id="7" name="Line 21"/>
            <p:cNvSpPr>
              <a:spLocks noChangeShapeType="1"/>
            </p:cNvSpPr>
            <p:nvPr/>
          </p:nvSpPr>
          <p:spPr bwMode="auto">
            <a:xfrm>
              <a:off x="728" y="824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8" name="Line 22"/>
            <p:cNvSpPr>
              <a:spLocks noChangeShapeType="1"/>
            </p:cNvSpPr>
            <p:nvPr/>
          </p:nvSpPr>
          <p:spPr bwMode="auto">
            <a:xfrm>
              <a:off x="728" y="836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" name="Line 23"/>
            <p:cNvSpPr>
              <a:spLocks noChangeShapeType="1"/>
            </p:cNvSpPr>
            <p:nvPr/>
          </p:nvSpPr>
          <p:spPr bwMode="auto">
            <a:xfrm>
              <a:off x="728" y="848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764704"/>
            <a:ext cx="6696744" cy="646331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3600" b="1" dirty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Surgical complications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916833"/>
            <a:ext cx="4320480" cy="2554545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ECST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Risk of procedure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related stroke and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death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7.0%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4077072"/>
            <a:ext cx="4079903" cy="2554545"/>
          </a:xfrm>
          <a:prstGeom prst="rec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NASCET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Risk of procedure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related stroke and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death</a:t>
            </a:r>
          </a:p>
          <a:p>
            <a:pPr algn="ctr" rtl="0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5.8%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196404" y="1511073"/>
            <a:ext cx="7120012" cy="45719"/>
            <a:chOff x="728" y="824"/>
            <a:chExt cx="4984" cy="24"/>
          </a:xfrm>
        </p:grpSpPr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728" y="824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auto">
            <a:xfrm>
              <a:off x="728" y="836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" name="Line 23"/>
            <p:cNvSpPr>
              <a:spLocks noChangeShapeType="1"/>
            </p:cNvSpPr>
            <p:nvPr/>
          </p:nvSpPr>
          <p:spPr bwMode="auto">
            <a:xfrm>
              <a:off x="728" y="848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-180528" y="188640"/>
            <a:ext cx="9144000" cy="114298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Poor Surgical Candidate</a:t>
            </a:r>
            <a:b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</a:rPr>
              <a:t>High risk-CEA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-396552" y="2276872"/>
            <a:ext cx="5760640" cy="3384376"/>
          </a:xfrm>
          <a:prstGeom prst="rect">
            <a:avLst/>
          </a:prstGeom>
        </p:spPr>
        <p:txBody>
          <a:bodyPr>
            <a:noAutofit/>
          </a:bodyPr>
          <a:lstStyle/>
          <a:p>
            <a:pPr marL="857250" lvl="2" indent="-384048">
              <a:lnSpc>
                <a:spcPct val="140000"/>
              </a:lnSpc>
              <a:buClr>
                <a:schemeClr val="tx1"/>
              </a:buClr>
              <a:buSzPct val="63000"/>
              <a:buFont typeface="Wingdings 2"/>
              <a:buChar char=""/>
              <a:defRPr/>
            </a:pPr>
            <a:r>
              <a:rPr lang="en-US" altLang="zh-CN" sz="2000" b="1" dirty="0">
                <a:solidFill>
                  <a:srgbClr val="0000FF"/>
                </a:solidFill>
              </a:rPr>
              <a:t>Medical unstable with co-morbidity</a:t>
            </a:r>
          </a:p>
          <a:p>
            <a:pPr marL="1575752" lvl="6" indent="-384048">
              <a:lnSpc>
                <a:spcPct val="140000"/>
              </a:lnSpc>
              <a:buClr>
                <a:schemeClr val="tx1"/>
              </a:buClr>
              <a:buSzPct val="63000"/>
              <a:buFont typeface="Wingdings 2"/>
              <a:buChar char=""/>
              <a:defRPr/>
            </a:pPr>
            <a:r>
              <a:rPr lang="en-US" altLang="zh-CN" sz="1800" b="1" dirty="0"/>
              <a:t>CHF or LVEF &lt; 30%</a:t>
            </a:r>
          </a:p>
          <a:p>
            <a:pPr marL="1575752" lvl="6" indent="-384048">
              <a:lnSpc>
                <a:spcPct val="140000"/>
              </a:lnSpc>
              <a:buClr>
                <a:schemeClr val="tx1"/>
              </a:buClr>
              <a:buSzPct val="63000"/>
              <a:buFont typeface="Wingdings 2"/>
              <a:buChar char=""/>
              <a:defRPr/>
            </a:pPr>
            <a:r>
              <a:rPr lang="en-US" altLang="zh-CN" sz="1800" b="1" dirty="0"/>
              <a:t>CABG needed within 6 weeks</a:t>
            </a:r>
          </a:p>
          <a:p>
            <a:pPr marL="1575752" lvl="6" indent="-384048">
              <a:lnSpc>
                <a:spcPct val="140000"/>
              </a:lnSpc>
              <a:buClr>
                <a:schemeClr val="tx1"/>
              </a:buClr>
              <a:buSzPct val="63000"/>
              <a:buFont typeface="Wingdings 2"/>
              <a:buChar char=""/>
              <a:defRPr/>
            </a:pPr>
            <a:r>
              <a:rPr lang="en-US" altLang="zh-CN" sz="1800" b="1" dirty="0"/>
              <a:t>Recent MI</a:t>
            </a:r>
          </a:p>
          <a:p>
            <a:pPr marL="1575752" lvl="6" indent="-384048">
              <a:lnSpc>
                <a:spcPct val="140000"/>
              </a:lnSpc>
              <a:buClr>
                <a:schemeClr val="tx1"/>
              </a:buClr>
              <a:buSzPct val="63000"/>
              <a:buFont typeface="Wingdings 2"/>
              <a:buChar char=""/>
              <a:defRPr/>
            </a:pPr>
            <a:r>
              <a:rPr lang="en-US" altLang="zh-CN" sz="1800" b="1" dirty="0"/>
              <a:t>Unstable angina</a:t>
            </a:r>
          </a:p>
          <a:p>
            <a:pPr marL="1575752" lvl="6" indent="-384048">
              <a:lnSpc>
                <a:spcPct val="140000"/>
              </a:lnSpc>
              <a:buClr>
                <a:schemeClr val="tx1"/>
              </a:buClr>
              <a:buSzPct val="63000"/>
              <a:buFont typeface="Wingdings 2"/>
              <a:buChar char=""/>
              <a:defRPr/>
            </a:pPr>
            <a:r>
              <a:rPr lang="en-US" altLang="zh-CN" sz="1800" b="1" dirty="0"/>
              <a:t>Severe </a:t>
            </a:r>
            <a:r>
              <a:rPr lang="en-US" altLang="zh-CN" sz="1800" b="1" dirty="0" smtClean="0"/>
              <a:t>COPD</a:t>
            </a:r>
            <a:endParaRPr lang="en-US" altLang="zh-CN" sz="1800" b="1" dirty="0"/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196404" y="1439065"/>
            <a:ext cx="7120012" cy="45719"/>
            <a:chOff x="728" y="824"/>
            <a:chExt cx="4984" cy="24"/>
          </a:xfrm>
        </p:grpSpPr>
        <p:sp>
          <p:nvSpPr>
            <p:cNvPr id="5" name="Line 21"/>
            <p:cNvSpPr>
              <a:spLocks noChangeShapeType="1"/>
            </p:cNvSpPr>
            <p:nvPr/>
          </p:nvSpPr>
          <p:spPr bwMode="auto">
            <a:xfrm>
              <a:off x="728" y="824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728" y="836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" name="Line 23"/>
            <p:cNvSpPr>
              <a:spLocks noChangeShapeType="1"/>
            </p:cNvSpPr>
            <p:nvPr/>
          </p:nvSpPr>
          <p:spPr bwMode="auto">
            <a:xfrm>
              <a:off x="728" y="848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4429000" y="2204864"/>
            <a:ext cx="4895528" cy="275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2" indent="-384048" algn="l" rtl="0">
              <a:lnSpc>
                <a:spcPct val="140000"/>
              </a:lnSpc>
              <a:spcBef>
                <a:spcPts val="600"/>
              </a:spcBef>
              <a:buClr>
                <a:srgbClr val="2E2224"/>
              </a:buClr>
              <a:buSzPct val="63000"/>
              <a:buFont typeface="Wingdings 2"/>
              <a:buChar char=""/>
              <a:defRPr/>
            </a:pPr>
            <a:r>
              <a:rPr lang="en-US" altLang="zh-CN" sz="2000" b="1" dirty="0">
                <a:solidFill>
                  <a:srgbClr val="0000FF"/>
                </a:solidFill>
                <a:cs typeface="Tahoma" pitchFamily="34" charset="0"/>
              </a:rPr>
              <a:t>Anatomical high risk</a:t>
            </a:r>
          </a:p>
          <a:p>
            <a:pPr marL="1314450" lvl="3" indent="-384048" algn="l" rtl="0">
              <a:lnSpc>
                <a:spcPct val="140000"/>
              </a:lnSpc>
              <a:spcBef>
                <a:spcPts val="600"/>
              </a:spcBef>
              <a:buClr>
                <a:srgbClr val="2E2224"/>
              </a:buClr>
              <a:buSzPct val="63000"/>
              <a:buFont typeface="Wingdings 2"/>
              <a:buChar char=""/>
              <a:defRPr/>
            </a:pPr>
            <a:r>
              <a:rPr lang="en-US" altLang="zh-CN" b="1" dirty="0">
                <a:solidFill>
                  <a:srgbClr val="48231E"/>
                </a:solidFill>
                <a:cs typeface="Tahoma" pitchFamily="34" charset="0"/>
              </a:rPr>
              <a:t>Contra lateral carotid occlusion</a:t>
            </a:r>
          </a:p>
          <a:p>
            <a:pPr marL="1314450" lvl="3" indent="-384048" algn="l" rtl="0">
              <a:lnSpc>
                <a:spcPct val="140000"/>
              </a:lnSpc>
              <a:spcBef>
                <a:spcPts val="600"/>
              </a:spcBef>
              <a:buClr>
                <a:srgbClr val="2E2224"/>
              </a:buClr>
              <a:buSzPct val="63000"/>
              <a:buFont typeface="Wingdings 2"/>
              <a:buChar char=""/>
              <a:defRPr/>
            </a:pPr>
            <a:r>
              <a:rPr lang="en-US" altLang="zh-CN" b="1" dirty="0">
                <a:solidFill>
                  <a:srgbClr val="48231E"/>
                </a:solidFill>
                <a:cs typeface="Tahoma" pitchFamily="34" charset="0"/>
              </a:rPr>
              <a:t>Radiation therapy to neck</a:t>
            </a:r>
          </a:p>
          <a:p>
            <a:pPr marL="1314450" lvl="3" indent="-384048" algn="l" rtl="0">
              <a:lnSpc>
                <a:spcPct val="140000"/>
              </a:lnSpc>
              <a:spcBef>
                <a:spcPts val="600"/>
              </a:spcBef>
              <a:buClr>
                <a:srgbClr val="2E2224"/>
              </a:buClr>
              <a:buSzPct val="63000"/>
              <a:buFont typeface="Wingdings 2"/>
              <a:buChar char=""/>
              <a:defRPr/>
            </a:pPr>
            <a:r>
              <a:rPr lang="en-US" altLang="zh-CN" b="1" dirty="0">
                <a:solidFill>
                  <a:srgbClr val="48231E"/>
                </a:solidFill>
                <a:cs typeface="Tahoma" pitchFamily="34" charset="0"/>
              </a:rPr>
              <a:t>Prior CEA with recurrent stenosis</a:t>
            </a:r>
          </a:p>
          <a:p>
            <a:pPr marL="1314450" lvl="3" indent="-384048" algn="l" rtl="0">
              <a:lnSpc>
                <a:spcPct val="140000"/>
              </a:lnSpc>
              <a:spcBef>
                <a:spcPts val="600"/>
              </a:spcBef>
              <a:buClr>
                <a:srgbClr val="2E2224"/>
              </a:buClr>
              <a:buSzPct val="63000"/>
              <a:buFont typeface="Wingdings 2"/>
              <a:buChar char=""/>
              <a:defRPr/>
            </a:pPr>
            <a:r>
              <a:rPr lang="en-US" altLang="zh-CN" b="1" dirty="0">
                <a:solidFill>
                  <a:srgbClr val="48231E"/>
                </a:solidFill>
                <a:cs typeface="Tahoma" pitchFamily="34" charset="0"/>
              </a:rPr>
              <a:t>High cervical lesi</a:t>
            </a:r>
            <a:r>
              <a:rPr lang="en-US" altLang="zh-CN" sz="1600" b="1" dirty="0">
                <a:solidFill>
                  <a:srgbClr val="48231E"/>
                </a:solidFill>
                <a:cs typeface="Tahoma" pitchFamily="34" charset="0"/>
              </a:rPr>
              <a:t>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0528" y="1895804"/>
            <a:ext cx="9144000" cy="441351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Less invasive</a:t>
            </a:r>
          </a:p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Less traumatic</a:t>
            </a:r>
          </a:p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Faster and painless</a:t>
            </a:r>
          </a:p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Avoids dissection of neck</a:t>
            </a:r>
          </a:p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Avoids nerve damage</a:t>
            </a:r>
          </a:p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Avoids anesthetic risks</a:t>
            </a:r>
          </a:p>
          <a:p>
            <a:pPr marL="704088" lvl="2" indent="-384048" algn="l" rtl="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altLang="zh-CN" sz="2400" dirty="0" smtClean="0"/>
              <a:t>Patient preference </a:t>
            </a:r>
          </a:p>
        </p:txBody>
      </p:sp>
      <p:sp>
        <p:nvSpPr>
          <p:cNvPr id="4" name="Rectangle 3"/>
          <p:cNvSpPr/>
          <p:nvPr/>
        </p:nvSpPr>
        <p:spPr>
          <a:xfrm>
            <a:off x="747047" y="488866"/>
            <a:ext cx="8289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Advantages of endovascular therapy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196404" y="1439065"/>
            <a:ext cx="7120012" cy="45719"/>
            <a:chOff x="728" y="824"/>
            <a:chExt cx="4984" cy="24"/>
          </a:xfrm>
        </p:grpSpPr>
        <p:sp>
          <p:nvSpPr>
            <p:cNvPr id="6" name="Line 21"/>
            <p:cNvSpPr>
              <a:spLocks noChangeShapeType="1"/>
            </p:cNvSpPr>
            <p:nvPr/>
          </p:nvSpPr>
          <p:spPr bwMode="auto">
            <a:xfrm>
              <a:off x="728" y="824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7" name="Line 22"/>
            <p:cNvSpPr>
              <a:spLocks noChangeShapeType="1"/>
            </p:cNvSpPr>
            <p:nvPr/>
          </p:nvSpPr>
          <p:spPr bwMode="auto">
            <a:xfrm>
              <a:off x="728" y="836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8" name="Line 23"/>
            <p:cNvSpPr>
              <a:spLocks noChangeShapeType="1"/>
            </p:cNvSpPr>
            <p:nvPr/>
          </p:nvSpPr>
          <p:spPr bwMode="auto">
            <a:xfrm>
              <a:off x="728" y="848"/>
              <a:ext cx="4984" cy="0"/>
            </a:xfrm>
            <a:prstGeom prst="line">
              <a:avLst/>
            </a:prstGeom>
            <a:noFill/>
            <a:ln w="6350" cmpd="sng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0339" y="5681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Poor Candidate for Stent</a:t>
            </a:r>
          </a:p>
        </p:txBody>
      </p:sp>
      <p:pic>
        <p:nvPicPr>
          <p:cNvPr id="3" name="Picture 3" descr="gunno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26643" y="836712"/>
            <a:ext cx="2153469" cy="5869704"/>
          </a:xfrm>
          <a:prstGeom prst="rect">
            <a:avLst/>
          </a:prstGeom>
          <a:noFill/>
        </p:spPr>
      </p:pic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4201607" y="2513112"/>
            <a:ext cx="795892" cy="2497091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3688" y="4509120"/>
            <a:ext cx="1732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Too Long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5208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764704"/>
            <a:ext cx="5216747" cy="601893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2370339" y="2926532"/>
            <a:ext cx="1193549" cy="861"/>
          </a:xfrm>
          <a:prstGeom prst="straightConnector1">
            <a:avLst/>
          </a:prstGeom>
          <a:ln>
            <a:solidFill>
              <a:srgbClr val="FF0000"/>
            </a:solidFill>
            <a:headEnd type="none" w="sm" len="sm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2780928"/>
            <a:ext cx="2267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Tortuous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40339" y="5681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Poor Candidate for Stent</a:t>
            </a:r>
          </a:p>
        </p:txBody>
      </p:sp>
    </p:spTree>
    <p:extLst>
      <p:ext uri="{BB962C8B-B14F-4D97-AF65-F5344CB8AC3E}">
        <p14:creationId xmlns="" xmlns:p14="http://schemas.microsoft.com/office/powerpoint/2010/main" val="1634181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I001001"/>
          <p:cNvPicPr>
            <a:picLocks noChangeAspect="1" noChangeArrowheads="1"/>
          </p:cNvPicPr>
          <p:nvPr/>
        </p:nvPicPr>
        <p:blipFill>
          <a:blip r:embed="rId3" cstate="print">
            <a:lum bright="6000" contrast="24000"/>
          </a:blip>
          <a:srcRect l="17741" t="5893" r="11394"/>
          <a:stretch>
            <a:fillRect/>
          </a:stretch>
        </p:blipFill>
        <p:spPr bwMode="auto">
          <a:xfrm>
            <a:off x="2144049" y="764704"/>
            <a:ext cx="5164255" cy="609329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380312" y="1556792"/>
            <a:ext cx="155585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 Anomaly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>
            <a:off x="5652120" y="4077072"/>
            <a:ext cx="1080120" cy="1588"/>
          </a:xfrm>
          <a:prstGeom prst="straightConnector1">
            <a:avLst/>
          </a:prstGeom>
          <a:ln>
            <a:solidFill>
              <a:srgbClr val="FF0000"/>
            </a:solidFill>
            <a:headEnd type="none" w="sm" len="sm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840339" y="5681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Poor Candidate for Stent</a:t>
            </a:r>
          </a:p>
        </p:txBody>
      </p:sp>
    </p:spTree>
    <p:extLst>
      <p:ext uri="{BB962C8B-B14F-4D97-AF65-F5344CB8AC3E}">
        <p14:creationId xmlns="" xmlns:p14="http://schemas.microsoft.com/office/powerpoint/2010/main" val="567782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gunno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26643" y="836712"/>
            <a:ext cx="2153469" cy="5869704"/>
          </a:xfrm>
          <a:prstGeom prst="rect">
            <a:avLst/>
          </a:prstGeom>
          <a:noFill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76275"/>
            <a:ext cx="2781300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5940152" y="6021288"/>
            <a:ext cx="25202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Marked calcification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>
            <a:off x="3275856" y="3789040"/>
            <a:ext cx="613060" cy="50405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40339" y="5681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Poor Candidate for Stent</a:t>
            </a:r>
          </a:p>
        </p:txBody>
      </p:sp>
    </p:spTree>
    <p:extLst>
      <p:ext uri="{BB962C8B-B14F-4D97-AF65-F5344CB8AC3E}">
        <p14:creationId xmlns="" xmlns:p14="http://schemas.microsoft.com/office/powerpoint/2010/main" val="2516577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 l="16828" t="13230" r="52460" b="11171"/>
          <a:stretch>
            <a:fillRect/>
          </a:stretch>
        </p:blipFill>
        <p:spPr bwMode="auto">
          <a:xfrm>
            <a:off x="2541172" y="692696"/>
            <a:ext cx="4335084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948264" y="5949280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thrombus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40339" y="5681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Poor Candidate for Stent</a:t>
            </a:r>
          </a:p>
        </p:txBody>
      </p:sp>
    </p:spTree>
    <p:extLst>
      <p:ext uri="{BB962C8B-B14F-4D97-AF65-F5344CB8AC3E}">
        <p14:creationId xmlns="" xmlns:p14="http://schemas.microsoft.com/office/powerpoint/2010/main" val="1405895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/>
          <a:srcRect r="31889"/>
          <a:stretch/>
        </p:blipFill>
        <p:spPr>
          <a:xfrm>
            <a:off x="2814364" y="836712"/>
            <a:ext cx="3964519" cy="5832648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 bwMode="auto">
          <a:xfrm rot="10800000" flipV="1">
            <a:off x="4644008" y="2132856"/>
            <a:ext cx="792088" cy="28803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83568" y="242088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String sign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40339" y="5681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ts val="400"/>
              </a:spcBef>
              <a:defRPr/>
            </a:pPr>
            <a:r>
              <a:rPr lang="en-US" sz="4000" b="1" dirty="0">
                <a:ln w="500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Tunga" pitchFamily="2"/>
              </a:rPr>
              <a:t>Poor Candidate for Stent</a:t>
            </a:r>
          </a:p>
        </p:txBody>
      </p:sp>
    </p:spTree>
    <p:extLst>
      <p:ext uri="{BB962C8B-B14F-4D97-AF65-F5344CB8AC3E}">
        <p14:creationId xmlns="" xmlns:p14="http://schemas.microsoft.com/office/powerpoint/2010/main" val="2868826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79512" y="1916832"/>
            <a:ext cx="8712968" cy="18722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600" b="1" dirty="0" smtClean="0">
              <a:latin typeface="Adobe Caslon Pro" pitchFamily="18" charset="0"/>
            </a:endParaRPr>
          </a:p>
          <a:p>
            <a:pPr algn="ctr"/>
            <a:endParaRPr lang="en-US" sz="3600" b="1" dirty="0">
              <a:latin typeface="Adobe Caslon Pro" pitchFamily="18" charset="0"/>
            </a:endParaRPr>
          </a:p>
          <a:p>
            <a:pPr algn="ctr">
              <a:spcBef>
                <a:spcPts val="400"/>
              </a:spcBef>
              <a:defRPr/>
            </a:pPr>
            <a:r>
              <a:rPr lang="en-US" sz="3900" b="1" dirty="0">
                <a:solidFill>
                  <a:schemeClr val="accent1">
                    <a:satMod val="1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Management strategies based on vessel Geometry and Plaque morphology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4365104"/>
            <a:ext cx="9144000" cy="2492896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18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-ab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4860032" y="3140968"/>
            <a:ext cx="360040" cy="21602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297252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1"/>
          <p:cNvPicPr>
            <a:picLocks noChangeAspect="1" noChangeArrowheads="1"/>
          </p:cNvPicPr>
          <p:nvPr/>
        </p:nvPicPr>
        <p:blipFill rotWithShape="1">
          <a:blip r:embed="rId3" cstate="print"/>
          <a:srcRect b="30910"/>
          <a:stretch/>
        </p:blipFill>
        <p:spPr bwMode="auto">
          <a:xfrm>
            <a:off x="0" y="1371599"/>
            <a:ext cx="9067800" cy="508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99990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afza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4932040" y="2780928"/>
            <a:ext cx="576064" cy="4320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0773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ower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4464496" cy="364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power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4535488" cy="3632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2411760" y="2580421"/>
            <a:ext cx="288032" cy="50405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7164288" y="2580421"/>
            <a:ext cx="216024" cy="47503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3"/>
          <p:cNvSpPr txBox="1">
            <a:spLocks/>
          </p:cNvSpPr>
          <p:nvPr/>
        </p:nvSpPr>
        <p:spPr>
          <a:xfrm>
            <a:off x="1259632" y="908720"/>
            <a:ext cx="6768752" cy="648072"/>
          </a:xfrm>
          <a:prstGeom prst="rect">
            <a:avLst/>
          </a:prstGeom>
          <a:solidFill>
            <a:srgbClr val="000000"/>
          </a:solidFill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spcBef>
                <a:spcPts val="400"/>
              </a:spcBef>
              <a:defRPr/>
            </a:pPr>
            <a:r>
              <a:rPr lang="en-US" sz="3600" b="1" dirty="0">
                <a:solidFill>
                  <a:schemeClr val="accent1">
                    <a:satMod val="1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Plaque surface characteristics</a:t>
            </a:r>
          </a:p>
        </p:txBody>
      </p:sp>
    </p:spTree>
    <p:extLst>
      <p:ext uri="{BB962C8B-B14F-4D97-AF65-F5344CB8AC3E}">
        <p14:creationId xmlns:p14="http://schemas.microsoft.com/office/powerpoint/2010/main" xmlns="" val="38019467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SLøv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08" b="32967"/>
          <a:stretch>
            <a:fillRect/>
          </a:stretch>
        </p:blipFill>
        <p:spPr bwMode="auto">
          <a:xfrm>
            <a:off x="827584" y="1151781"/>
            <a:ext cx="7451725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4427984" y="3789040"/>
            <a:ext cx="228940" cy="56644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3"/>
          <p:cNvSpPr txBox="1">
            <a:spLocks/>
          </p:cNvSpPr>
          <p:nvPr/>
        </p:nvSpPr>
        <p:spPr>
          <a:xfrm>
            <a:off x="1403648" y="44624"/>
            <a:ext cx="6480720" cy="1152128"/>
          </a:xfrm>
          <a:prstGeom prst="rect">
            <a:avLst/>
          </a:prstGeom>
          <a:solidFill>
            <a:srgbClr val="000000"/>
          </a:solidFill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400"/>
              </a:spcBef>
              <a:defRPr/>
            </a:pPr>
            <a:r>
              <a:rPr lang="en-US" sz="3600" b="1" dirty="0">
                <a:solidFill>
                  <a:schemeClr val="accent1">
                    <a:satMod val="1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Strongly echogenic plaque with shadowing </a:t>
            </a:r>
          </a:p>
        </p:txBody>
      </p:sp>
    </p:spTree>
    <p:extLst>
      <p:ext uri="{BB962C8B-B14F-4D97-AF65-F5344CB8AC3E}">
        <p14:creationId xmlns:p14="http://schemas.microsoft.com/office/powerpoint/2010/main" xmlns="" val="3443627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838200" y="1700808"/>
            <a:ext cx="7010400" cy="4114800"/>
          </a:xfrm>
        </p:spPr>
        <p:txBody>
          <a:bodyPr>
            <a:normAutofit/>
          </a:bodyPr>
          <a:lstStyle/>
          <a:p>
            <a:pPr marL="914400" lvl="3" indent="-45720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100000"/>
              <a:buFont typeface="Wingdings" pitchFamily="2" charset="2"/>
              <a:buChar char="Ø"/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Closed-cell design Stents</a:t>
            </a: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700" b="1" dirty="0"/>
              <a:t>Eccentric filters EPD</a:t>
            </a:r>
          </a:p>
          <a:p>
            <a:pPr marL="457200" lvl="3" indent="0" algn="l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None/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  </a:t>
            </a:r>
          </a:p>
          <a:p>
            <a:pPr marL="457200" lvl="3" indent="0" algn="ctr" rtl="0">
              <a:lnSpc>
                <a:spcPct val="110000"/>
              </a:lnSpc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80000"/>
              <a:buNone/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seem superior</a:t>
            </a: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3923928" y="5334000"/>
            <a:ext cx="4953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i="1" dirty="0">
                <a:solidFill>
                  <a:srgbClr val="C00000"/>
                </a:solidFill>
                <a:latin typeface="+mn-lt"/>
              </a:rPr>
              <a:t>Hart JB et al – JVS – October 2006</a:t>
            </a:r>
          </a:p>
        </p:txBody>
      </p:sp>
      <p:sp>
        <p:nvSpPr>
          <p:cNvPr id="5" name="Oval 4"/>
          <p:cNvSpPr/>
          <p:nvPr/>
        </p:nvSpPr>
        <p:spPr>
          <a:xfrm>
            <a:off x="2642592" y="4293096"/>
            <a:ext cx="3657600" cy="838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79512" y="692696"/>
            <a:ext cx="8712968" cy="936104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400"/>
              </a:spcBef>
              <a:defRPr/>
            </a:pPr>
            <a:r>
              <a:rPr lang="en-US" sz="3600" b="1" dirty="0">
                <a:solidFill>
                  <a:schemeClr val="accent1">
                    <a:satMod val="1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Echo-lucent Plaque &amp; CAS</a:t>
            </a:r>
          </a:p>
        </p:txBody>
      </p:sp>
    </p:spTree>
    <p:extLst>
      <p:ext uri="{BB962C8B-B14F-4D97-AF65-F5344CB8AC3E}">
        <p14:creationId xmlns:p14="http://schemas.microsoft.com/office/powerpoint/2010/main" xmlns="" val="1507195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val 4"/>
          <p:cNvSpPr>
            <a:spLocks noChangeArrowheads="1"/>
          </p:cNvSpPr>
          <p:nvPr/>
        </p:nvSpPr>
        <p:spPr bwMode="auto">
          <a:xfrm>
            <a:off x="914400" y="2133600"/>
            <a:ext cx="7467600" cy="28956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rtl="0">
              <a:defRPr/>
            </a:pPr>
            <a:r>
              <a:rPr lang="en-US" sz="4000" b="1" dirty="0" smtClean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" pitchFamily="18" charset="0"/>
                <a:ea typeface="+mj-ea"/>
                <a:cs typeface="+mj-cs"/>
              </a:rPr>
              <a:t>Before CAS</a:t>
            </a:r>
          </a:p>
          <a:p>
            <a:pPr algn="ctr" rtl="0">
              <a:defRPr/>
            </a:pPr>
            <a:r>
              <a:rPr lang="en-US" sz="4000" b="1" dirty="0" smtClean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" pitchFamily="18" charset="0"/>
                <a:ea typeface="+mj-ea"/>
                <a:cs typeface="+mj-cs"/>
              </a:rPr>
              <a:t>SURVEILLANCE</a:t>
            </a:r>
            <a:r>
              <a:rPr lang="en-US" sz="6600" dirty="0" smtClean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en-US" sz="6600" dirty="0">
              <a:solidFill>
                <a:srgbClr val="FF66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015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81000" y="2132856"/>
            <a:ext cx="8943528" cy="4158952"/>
          </a:xfrm>
        </p:spPr>
        <p:txBody>
          <a:bodyPr>
            <a:normAutofit fontScale="40000" lnSpcReduction="20000"/>
          </a:bodyPr>
          <a:lstStyle/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6000" b="1" dirty="0"/>
              <a:t>TD of  Distal CCA</a:t>
            </a:r>
          </a:p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6000" b="1" dirty="0"/>
              <a:t>TD of Distal ICA </a:t>
            </a:r>
          </a:p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6000" b="1" dirty="0"/>
              <a:t>Lesion Length ( exact )</a:t>
            </a:r>
          </a:p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6000" b="1" dirty="0"/>
              <a:t>Angle between CCA and ICA </a:t>
            </a:r>
          </a:p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6000" b="1" dirty="0"/>
              <a:t>Flow velocity criteria</a:t>
            </a:r>
          </a:p>
          <a:p>
            <a:pPr algn="l" rtl="0"/>
            <a:endParaRPr lang="en-US" sz="3600" dirty="0" smtClean="0"/>
          </a:p>
          <a:p>
            <a:pPr algn="l" rtl="0">
              <a:buFont typeface="Wingdings" pitchFamily="2" charset="2"/>
              <a:buNone/>
            </a:pPr>
            <a:r>
              <a:rPr lang="en-US" sz="3600" dirty="0" smtClean="0"/>
              <a:t> </a:t>
            </a:r>
          </a:p>
        </p:txBody>
      </p:sp>
      <p:sp>
        <p:nvSpPr>
          <p:cNvPr id="8" name="Rounded Rectangle 4"/>
          <p:cNvSpPr/>
          <p:nvPr/>
        </p:nvSpPr>
        <p:spPr>
          <a:xfrm>
            <a:off x="862013" y="2743200"/>
            <a:ext cx="6657975" cy="1136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82880" tIns="182880" rIns="182880" bIns="182880" spcCol="1270" anchor="ctr"/>
          <a:lstStyle/>
          <a:p>
            <a:pPr defTabSz="2133600">
              <a:lnSpc>
                <a:spcPct val="90000"/>
              </a:lnSpc>
              <a:spcAft>
                <a:spcPct val="35000"/>
              </a:spcAft>
              <a:defRPr/>
            </a:pPr>
            <a:endParaRPr lang="en-US" sz="48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259632" y="260648"/>
            <a:ext cx="6192688" cy="93610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solidFill>
                  <a:schemeClr val="accent1">
                    <a:satMod val="1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Important Duplex measurements Prior CAS </a:t>
            </a:r>
            <a:endParaRPr lang="en-US" sz="3600" b="1" dirty="0">
              <a:solidFill>
                <a:schemeClr val="accent1">
                  <a:satMod val="1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265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0" y="894928"/>
            <a:ext cx="7239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6516216" y="2564904"/>
            <a:ext cx="0" cy="864096"/>
          </a:xfrm>
          <a:prstGeom prst="line">
            <a:avLst/>
          </a:prstGeom>
          <a:ln w="28575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87824" y="3020967"/>
            <a:ext cx="0" cy="864096"/>
          </a:xfrm>
          <a:prstGeom prst="line">
            <a:avLst/>
          </a:prstGeom>
          <a:ln w="28575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171764" y="2564904"/>
            <a:ext cx="1048308" cy="152400"/>
          </a:xfrm>
          <a:prstGeom prst="line">
            <a:avLst/>
          </a:prstGeom>
          <a:ln w="28575"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75256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14536"/>
            <a:ext cx="7239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127082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0" y="721568"/>
            <a:ext cx="7239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2655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Oval 4"/>
          <p:cNvSpPr>
            <a:spLocks noChangeArrowheads="1"/>
          </p:cNvSpPr>
          <p:nvPr/>
        </p:nvSpPr>
        <p:spPr bwMode="auto">
          <a:xfrm>
            <a:off x="914400" y="2133600"/>
            <a:ext cx="7467600" cy="28956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rtl="0">
              <a:defRPr/>
            </a:pPr>
            <a:r>
              <a:rPr lang="en-US" sz="4000" b="1" dirty="0" smtClean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" pitchFamily="18" charset="0"/>
                <a:ea typeface="+mj-ea"/>
                <a:cs typeface="+mj-cs"/>
              </a:rPr>
              <a:t>AFTER CAS</a:t>
            </a:r>
          </a:p>
          <a:p>
            <a:pPr algn="ctr" rtl="0">
              <a:defRPr/>
            </a:pPr>
            <a:r>
              <a:rPr lang="en-US" sz="4000" b="1" dirty="0" smtClean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" pitchFamily="18" charset="0"/>
                <a:ea typeface="+mj-ea"/>
                <a:cs typeface="+mj-cs"/>
              </a:rPr>
              <a:t>SURVEILLANCE</a:t>
            </a:r>
            <a:r>
              <a:rPr lang="en-US" sz="6600" dirty="0" smtClean="0">
                <a:solidFill>
                  <a:srgbClr val="FF66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en-US" sz="6600" dirty="0">
              <a:solidFill>
                <a:srgbClr val="FF66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015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89051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332656"/>
            <a:ext cx="6048672" cy="85090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eaLnBrk="1" hangingPunct="1"/>
            <a:r>
              <a:rPr lang="de-AT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Protocol </a:t>
            </a:r>
            <a:endParaRPr lang="de-DE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389938" cy="4800600"/>
          </a:xfrm>
        </p:spPr>
        <p:txBody>
          <a:bodyPr>
            <a:normAutofit/>
          </a:bodyPr>
          <a:lstStyle/>
          <a:p>
            <a:pPr marL="0" indent="0" algn="l" rtl="0" eaLnBrk="1" hangingPunct="1">
              <a:buFontTx/>
              <a:buNone/>
              <a:tabLst>
                <a:tab pos="357188" algn="l"/>
                <a:tab pos="1611313" algn="l"/>
                <a:tab pos="3222625" algn="l"/>
              </a:tabLst>
            </a:pPr>
            <a:r>
              <a:rPr lang="de-AT" dirty="0" smtClean="0">
                <a:solidFill>
                  <a:srgbClr val="000000"/>
                </a:solidFill>
                <a:cs typeface="Arial" charset="0"/>
              </a:rPr>
              <a:t>	</a:t>
            </a:r>
            <a:endParaRPr lang="de-AT" sz="2400" dirty="0" smtClean="0">
              <a:solidFill>
                <a:srgbClr val="000000"/>
              </a:solidFill>
              <a:cs typeface="Arial" charset="0"/>
            </a:endParaRP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3200" dirty="0"/>
              <a:t>When to follow-up ?</a:t>
            </a: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3200" dirty="0"/>
              <a:t>How to perform adequate ultrasound testing ?</a:t>
            </a:r>
          </a:p>
          <a:p>
            <a:pPr marL="438912" lvl="1" indent="-320040">
              <a:lnSpc>
                <a:spcPct val="16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3200" dirty="0"/>
              <a:t>What to look for ?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xmlns="" val="24522965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60648"/>
            <a:ext cx="6336704" cy="850900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/>
            <a:r>
              <a:rPr lang="de-AT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When to follow-up</a:t>
            </a:r>
            <a:endParaRPr lang="de-DE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784976" cy="5112568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buFontTx/>
              <a:buNone/>
              <a:tabLst>
                <a:tab pos="357188" algn="l"/>
                <a:tab pos="1611313" algn="l"/>
                <a:tab pos="3222625" algn="l"/>
              </a:tabLst>
            </a:pPr>
            <a:endParaRPr lang="de-AT" sz="2400" dirty="0" smtClean="0">
              <a:solidFill>
                <a:srgbClr val="000000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  <a:tab pos="1611313" algn="l"/>
                <a:tab pos="3222625" algn="l"/>
              </a:tabLst>
            </a:pPr>
            <a:r>
              <a:rPr lang="de-AT" sz="2400" dirty="0" smtClean="0">
                <a:solidFill>
                  <a:srgbClr val="000000"/>
                </a:solidFill>
                <a:cs typeface="Arial" charset="0"/>
              </a:rPr>
              <a:t>		</a:t>
            </a:r>
          </a:p>
          <a:p>
            <a:pPr marL="0" indent="0" eaLnBrk="1" hangingPunct="1">
              <a:buFontTx/>
              <a:buNone/>
              <a:tabLst>
                <a:tab pos="357188" algn="l"/>
                <a:tab pos="1611313" algn="l"/>
                <a:tab pos="3222625" algn="l"/>
              </a:tabLst>
            </a:pPr>
            <a:endParaRPr lang="de-AT" sz="2400" dirty="0" smtClean="0">
              <a:solidFill>
                <a:srgbClr val="000000"/>
              </a:solidFill>
              <a:cs typeface="Arial" charset="0"/>
            </a:endParaRPr>
          </a:p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5000" b="1" dirty="0"/>
              <a:t>Before intervention</a:t>
            </a:r>
          </a:p>
          <a:p>
            <a:pPr marL="438912" lvl="1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5000" b="1" dirty="0"/>
              <a:t>After intervention at:  </a:t>
            </a:r>
          </a:p>
          <a:p>
            <a:pPr marL="704088" lvl="2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4200" dirty="0" err="1"/>
              <a:t>day</a:t>
            </a:r>
            <a:r>
              <a:rPr lang="de-AT" sz="4200" dirty="0"/>
              <a:t> </a:t>
            </a:r>
            <a:r>
              <a:rPr lang="de-AT" sz="4200" dirty="0" smtClean="0"/>
              <a:t>1</a:t>
            </a:r>
          </a:p>
          <a:p>
            <a:pPr marL="704088" lvl="2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4600" dirty="0" smtClean="0"/>
              <a:t>3 </a:t>
            </a:r>
            <a:r>
              <a:rPr lang="de-AT" sz="4600" dirty="0" err="1" smtClean="0"/>
              <a:t>months</a:t>
            </a:r>
            <a:endParaRPr lang="de-AT" sz="4600" dirty="0" smtClean="0"/>
          </a:p>
          <a:p>
            <a:pPr marL="704088" lvl="2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3800" dirty="0" smtClean="0"/>
              <a:t>6 </a:t>
            </a:r>
            <a:r>
              <a:rPr lang="de-AT" sz="3800" dirty="0"/>
              <a:t>months </a:t>
            </a:r>
          </a:p>
          <a:p>
            <a:pPr marL="704088" lvl="2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4200" dirty="0"/>
              <a:t>1 year – 2 years</a:t>
            </a:r>
          </a:p>
          <a:p>
            <a:pPr marL="704088" lvl="2" indent="-320040">
              <a:lnSpc>
                <a:spcPct val="180000"/>
              </a:lnSpc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4200" dirty="0"/>
              <a:t>annually (path)</a:t>
            </a:r>
          </a:p>
          <a:p>
            <a:pPr marL="0" indent="0" algn="l" rtl="0" eaLnBrk="1" hangingPunct="1">
              <a:buFontTx/>
              <a:buNone/>
              <a:tabLst>
                <a:tab pos="357188" algn="l"/>
                <a:tab pos="1611313" algn="l"/>
                <a:tab pos="3222625" algn="l"/>
              </a:tabLst>
            </a:pPr>
            <a:r>
              <a:rPr lang="de-AT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                                                </a:t>
            </a:r>
          </a:p>
          <a:p>
            <a:pPr marL="0" indent="0" algn="r" rtl="0" eaLnBrk="1" hangingPunct="1">
              <a:buFontTx/>
              <a:buNone/>
              <a:tabLst>
                <a:tab pos="357188" algn="l"/>
                <a:tab pos="1611313" algn="l"/>
                <a:tab pos="3222625" algn="l"/>
              </a:tabLst>
            </a:pPr>
            <a:r>
              <a:rPr lang="de-AT" sz="2400" b="1" i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                                               </a:t>
            </a:r>
            <a:r>
              <a:rPr lang="de-AT" sz="3400" b="1" i="1" dirty="0" smtClean="0">
                <a:solidFill>
                  <a:srgbClr val="C00000"/>
                </a:solidFill>
              </a:rPr>
              <a:t>Setacci C et al, Stroke, 2008 </a:t>
            </a:r>
            <a:endParaRPr lang="de-DE" sz="3400" b="1" i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228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408712" cy="114300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Criteria for patent stent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000" dirty="0"/>
              <a:t>No deformities , vessel shows parallel walls</a:t>
            </a:r>
          </a:p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2000" dirty="0"/>
              <a:t>Vessel lumen: Smooth, widely patent without anatomic defect</a:t>
            </a:r>
            <a:endParaRPr lang="en-US" sz="2000" dirty="0"/>
          </a:p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de-AT" sz="2000" dirty="0"/>
              <a:t>Stent: Echogenic, apposition circumferentially to the arterial wall</a:t>
            </a:r>
            <a:endParaRPr lang="en-US" sz="2000" dirty="0"/>
          </a:p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000" dirty="0"/>
              <a:t>No plaques OR &lt; 40%</a:t>
            </a:r>
          </a:p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000" dirty="0"/>
              <a:t>Color fills entire stent lumen</a:t>
            </a:r>
          </a:p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000" dirty="0"/>
              <a:t>PSV&lt; 150 cm/sec</a:t>
            </a:r>
          </a:p>
          <a:p>
            <a:pPr marL="704088" lvl="2" indent="-320040">
              <a:buClr>
                <a:schemeClr val="accent1"/>
              </a:buClr>
              <a:buSzPct val="80000"/>
              <a:buFont typeface="Wingdings 2"/>
              <a:buChar char=""/>
              <a:tabLst>
                <a:tab pos="725488" algn="l"/>
                <a:tab pos="2636838" algn="ctr"/>
              </a:tabLst>
              <a:defRPr/>
            </a:pPr>
            <a:r>
              <a:rPr lang="en-US" sz="2000" dirty="0"/>
              <a:t>PSV Ratio &lt; 2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971600" y="4267200"/>
            <a:ext cx="2270125" cy="2162196"/>
            <a:chOff x="192" y="1248"/>
            <a:chExt cx="1668" cy="1809"/>
          </a:xfrm>
        </p:grpSpPr>
        <p:pic>
          <p:nvPicPr>
            <p:cNvPr id="8" name="Picture 7" descr="susix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248"/>
              <a:ext cx="1668" cy="18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 rot="-1800000">
              <a:off x="340" y="1562"/>
              <a:ext cx="481" cy="2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de-AT">
                  <a:solidFill>
                    <a:srgbClr val="000000"/>
                  </a:solidFill>
                  <a:latin typeface="Calibri" pitchFamily="34" charset="0"/>
                </a:rPr>
                <a:t>ECA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84" y="2784"/>
              <a:ext cx="490" cy="27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de-AT" dirty="0">
                  <a:solidFill>
                    <a:srgbClr val="000000"/>
                  </a:solidFill>
                  <a:latin typeface="Calibri" pitchFamily="34" charset="0"/>
                </a:rPr>
                <a:t>CCA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 rot="-2700000">
              <a:off x="1158" y="1314"/>
              <a:ext cx="415" cy="2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de-AT">
                  <a:solidFill>
                    <a:srgbClr val="000000"/>
                  </a:solidFill>
                  <a:latin typeface="Calibri" pitchFamily="34" charset="0"/>
                </a:rPr>
                <a:t>ICA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505200" y="6357958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AT" b="1" i="1" dirty="0">
                <a:solidFill>
                  <a:srgbClr val="C00000"/>
                </a:solidFill>
                <a:latin typeface="Calibri" pitchFamily="34" charset="0"/>
              </a:rPr>
              <a:t>Armstrong PA, Vasc Dis, 2007</a:t>
            </a:r>
            <a:endParaRPr lang="de-DE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1"/>
            <a:ext cx="3600450" cy="2857519"/>
          </a:xfrm>
          <a:prstGeom prst="rect">
            <a:avLst/>
          </a:prstGeom>
          <a:noFill/>
          <a:ln w="9525">
            <a:solidFill>
              <a:srgbClr val="00A2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48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88641"/>
            <a:ext cx="6408712" cy="864096"/>
          </a:xfrm>
          <a:noFill/>
          <a:ln>
            <a:solidFill>
              <a:schemeClr val="bg1"/>
            </a:solidFill>
          </a:ln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de-AT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How to measure</a:t>
            </a:r>
            <a:endParaRPr lang="de-DE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 flipV="1">
            <a:off x="0" y="990600"/>
            <a:ext cx="5791200" cy="228600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FFFF00"/>
              </a:solidFill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00C00"/>
                </a:solidFill>
              </a:rPr>
              <a:t> 	</a:t>
            </a:r>
            <a:endParaRPr lang="de-DE" sz="2400" dirty="0" smtClean="0">
              <a:solidFill>
                <a:srgbClr val="000C00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45" t="2995" r="7602" b="4443"/>
          <a:stretch>
            <a:fillRect/>
          </a:stretch>
        </p:blipFill>
        <p:spPr bwMode="auto">
          <a:xfrm>
            <a:off x="5867400" y="1600200"/>
            <a:ext cx="3024187" cy="5257800"/>
          </a:xfrm>
          <a:prstGeom prst="rect">
            <a:avLst/>
          </a:prstGeom>
          <a:noFill/>
          <a:ln w="9525">
            <a:solidFill>
              <a:srgbClr val="00A2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886700" y="6308725"/>
            <a:ext cx="1006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AT" sz="1000">
                <a:solidFill>
                  <a:srgbClr val="001817"/>
                </a:solidFill>
                <a:latin typeface="Calibri" pitchFamily="34" charset="0"/>
              </a:rPr>
              <a:t>Armstrong PA </a:t>
            </a:r>
            <a:endParaRPr lang="de-DE" sz="1000">
              <a:solidFill>
                <a:srgbClr val="001817"/>
              </a:solidFill>
              <a:latin typeface="Calibri" pitchFamily="34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1905000"/>
            <a:ext cx="5410200" cy="2554288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r"/>
            <a:endParaRPr lang="en-US" dirty="0">
              <a:latin typeface="Calibri" pitchFamily="34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52400" y="4648200"/>
            <a:ext cx="5516563" cy="1981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0" y="4953000"/>
            <a:ext cx="5410200" cy="178435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lang="de-AT" sz="2200" dirty="0" smtClean="0">
                <a:solidFill>
                  <a:srgbClr val="000C00"/>
                </a:solidFill>
              </a:rPr>
              <a:t>Maximum </a:t>
            </a:r>
            <a:r>
              <a:rPr lang="de-AT" sz="2200" dirty="0">
                <a:solidFill>
                  <a:srgbClr val="000C00"/>
                </a:solidFill>
              </a:rPr>
              <a:t>PSV from the Stent                                           	PSV Ratio along the Stent                                                     	PSV-Stent to proximal PSV-CCA                                      	Ratio                                 	                                              	EDV </a:t>
            </a:r>
            <a:endParaRPr lang="en-US" sz="2200" dirty="0"/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0" y="1905000"/>
            <a:ext cx="5410200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>
              <a:defRPr/>
            </a:pPr>
            <a:r>
              <a:rPr lang="de-AT" sz="2400" dirty="0">
                <a:solidFill>
                  <a:srgbClr val="000C00"/>
                </a:solidFill>
              </a:rPr>
              <a:t>M</a:t>
            </a:r>
            <a:r>
              <a:rPr lang="de-AT" sz="2400" dirty="0" smtClean="0">
                <a:solidFill>
                  <a:srgbClr val="000C00"/>
                </a:solidFill>
              </a:rPr>
              <a:t>idstream </a:t>
            </a:r>
            <a:r>
              <a:rPr lang="de-AT" sz="2400" dirty="0">
                <a:solidFill>
                  <a:srgbClr val="000C00"/>
                </a:solidFill>
              </a:rPr>
              <a:t>pulsed Doppler-                                                 </a:t>
            </a:r>
            <a:r>
              <a:rPr lang="de-AT" sz="2400" dirty="0" smtClean="0">
                <a:solidFill>
                  <a:srgbClr val="000C00"/>
                </a:solidFill>
              </a:rPr>
              <a:t>Velocity </a:t>
            </a:r>
            <a:r>
              <a:rPr lang="de-AT" sz="2400" dirty="0">
                <a:solidFill>
                  <a:srgbClr val="000C00"/>
                </a:solidFill>
              </a:rPr>
              <a:t>spectra                         	</a:t>
            </a:r>
          </a:p>
          <a:p>
            <a:pPr algn="l" rtl="0">
              <a:defRPr/>
            </a:pPr>
            <a:r>
              <a:rPr lang="de-AT" sz="2400" dirty="0" smtClean="0">
                <a:solidFill>
                  <a:srgbClr val="000C00"/>
                </a:solidFill>
              </a:rPr>
              <a:t>Low </a:t>
            </a:r>
            <a:r>
              <a:rPr lang="de-AT" sz="2400" dirty="0">
                <a:solidFill>
                  <a:srgbClr val="000C00"/>
                </a:solidFill>
              </a:rPr>
              <a:t>velocity range 		                                            </a:t>
            </a:r>
            <a:r>
              <a:rPr lang="de-AT" sz="2400" dirty="0" smtClean="0">
                <a:solidFill>
                  <a:srgbClr val="000C00"/>
                </a:solidFill>
              </a:rPr>
              <a:t>Small </a:t>
            </a:r>
            <a:r>
              <a:rPr lang="de-AT" sz="2400" dirty="0">
                <a:solidFill>
                  <a:srgbClr val="000C00"/>
                </a:solidFill>
              </a:rPr>
              <a:t>SV 			</a:t>
            </a:r>
          </a:p>
          <a:p>
            <a:pPr algn="l" rtl="0">
              <a:defRPr/>
            </a:pPr>
            <a:r>
              <a:rPr lang="de-AT" sz="2400" dirty="0">
                <a:solidFill>
                  <a:srgbClr val="000C00"/>
                </a:solidFill>
              </a:rPr>
              <a:t>60</a:t>
            </a:r>
            <a:r>
              <a:rPr lang="en-US" sz="2400" dirty="0">
                <a:solidFill>
                  <a:srgbClr val="000C00"/>
                </a:solidFill>
              </a:rPr>
              <a:t>-degree </a:t>
            </a:r>
            <a:r>
              <a:rPr lang="de-AT" sz="2400" dirty="0">
                <a:solidFill>
                  <a:srgbClr val="000C00"/>
                </a:solidFill>
              </a:rPr>
              <a:t>angle                      	</a:t>
            </a:r>
          </a:p>
          <a:p>
            <a:pPr algn="l" rtl="0">
              <a:defRPr/>
            </a:pPr>
            <a:r>
              <a:rPr lang="de-AT" sz="2400" dirty="0" smtClean="0">
                <a:solidFill>
                  <a:srgbClr val="000C00"/>
                </a:solidFill>
              </a:rPr>
              <a:t>Color </a:t>
            </a:r>
            <a:r>
              <a:rPr lang="de-AT" sz="2400" dirty="0">
                <a:solidFill>
                  <a:srgbClr val="000C00"/>
                </a:solidFill>
              </a:rPr>
              <a:t>Doppler / avoid overlapping                                           </a:t>
            </a:r>
            <a:r>
              <a:rPr lang="de-AT" sz="2400" dirty="0" smtClean="0">
                <a:solidFill>
                  <a:srgbClr val="000C00"/>
                </a:solidFill>
              </a:rPr>
              <a:t>Power </a:t>
            </a:r>
            <a:r>
              <a:rPr lang="de-AT" sz="2400" dirty="0">
                <a:solidFill>
                  <a:srgbClr val="000C00"/>
                </a:solidFill>
              </a:rPr>
              <a:t>Doppler		</a:t>
            </a:r>
          </a:p>
          <a:p>
            <a:pPr algn="l" rtl="0">
              <a:defRPr/>
            </a:pPr>
            <a:r>
              <a:rPr lang="de-AT" sz="2400" dirty="0" smtClean="0">
                <a:solidFill>
                  <a:srgbClr val="000C00"/>
                </a:solidFill>
              </a:rPr>
              <a:t>Recordings </a:t>
            </a:r>
            <a:r>
              <a:rPr lang="de-AT" sz="2400" dirty="0">
                <a:solidFill>
                  <a:srgbClr val="000C00"/>
                </a:solidFill>
              </a:rPr>
              <a:t>from multiple sites</a:t>
            </a:r>
            <a:r>
              <a:rPr lang="de-AT" sz="2400" dirty="0">
                <a:solidFill>
                  <a:srgbClr val="FFFF00"/>
                </a:solidFill>
              </a:rPr>
              <a:t> </a:t>
            </a:r>
            <a:r>
              <a:rPr lang="de-AT" dirty="0">
                <a:solidFill>
                  <a:srgbClr val="FFFF00"/>
                </a:solidFill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8611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8143"/>
            <a:ext cx="6624737" cy="1354633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hangingPunct="1"/>
            <a:r>
              <a:rPr lang="de-AT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Normal  </a:t>
            </a:r>
            <a:r>
              <a:rPr lang="de-AT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Stent Imaging  Color-mode</a:t>
            </a:r>
            <a:endParaRPr lang="de-DE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36" t="6197" r="19727" b="13213"/>
          <a:stretch>
            <a:fillRect/>
          </a:stretch>
        </p:blipFill>
        <p:spPr bwMode="auto">
          <a:xfrm>
            <a:off x="179512" y="1809279"/>
            <a:ext cx="4752975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821238" y="5876925"/>
            <a:ext cx="269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e-AT" sz="2400" dirty="0"/>
              <a:t> </a:t>
            </a:r>
            <a:endParaRPr lang="de-DE" sz="2400" dirty="0">
              <a:solidFill>
                <a:srgbClr val="000000"/>
              </a:solidFill>
            </a:endParaRPr>
          </a:p>
        </p:txBody>
      </p:sp>
      <p:pic>
        <p:nvPicPr>
          <p:cNvPr id="16390" name="Picture 7" descr="quernorma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40" t="12212" r="32259" b="21779"/>
          <a:stretch>
            <a:fillRect/>
          </a:stretch>
        </p:blipFill>
        <p:spPr bwMode="auto">
          <a:xfrm>
            <a:off x="4995916" y="1868488"/>
            <a:ext cx="3921125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061016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5" descr="stentende+dopp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47"/>
          <a:stretch>
            <a:fillRect/>
          </a:stretch>
        </p:blipFill>
        <p:spPr bwMode="auto">
          <a:xfrm>
            <a:off x="152400" y="3429000"/>
            <a:ext cx="8629650" cy="328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228600" y="1676400"/>
            <a:ext cx="84582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l">
              <a:tabLst>
                <a:tab pos="357188" algn="l"/>
                <a:tab pos="2424113" algn="l"/>
              </a:tabLst>
            </a:pPr>
            <a:r>
              <a:rPr lang="de-AT" sz="2400" dirty="0">
                <a:solidFill>
                  <a:srgbClr val="000C00"/>
                </a:solidFill>
              </a:rPr>
              <a:t>Absence of hemodynamic abnormalities: 	</a:t>
            </a:r>
          </a:p>
          <a:p>
            <a:pPr algn="l">
              <a:tabLst>
                <a:tab pos="357188" algn="l"/>
                <a:tab pos="2424113" algn="l"/>
              </a:tabLst>
            </a:pPr>
            <a:r>
              <a:rPr lang="de-AT" sz="2400" dirty="0">
                <a:solidFill>
                  <a:srgbClr val="000C00"/>
                </a:solidFill>
              </a:rPr>
              <a:t>including turbulences and changes of flow velocities </a:t>
            </a:r>
          </a:p>
          <a:p>
            <a:pPr algn="l">
              <a:tabLst>
                <a:tab pos="357188" algn="l"/>
                <a:tab pos="2424113" algn="l"/>
              </a:tabLst>
            </a:pPr>
            <a:r>
              <a:rPr lang="de-AT" sz="2400" dirty="0">
                <a:solidFill>
                  <a:srgbClr val="000C00"/>
                </a:solidFill>
              </a:rPr>
              <a:t>PSV &lt; 150 cm/sec, PSVStent Ratio along the stent lenght </a:t>
            </a:r>
          </a:p>
          <a:p>
            <a:pPr algn="l">
              <a:tabLst>
                <a:tab pos="357188" algn="l"/>
                <a:tab pos="2424113" algn="l"/>
              </a:tabLst>
            </a:pPr>
            <a:r>
              <a:rPr lang="de-AT" sz="2400" dirty="0">
                <a:solidFill>
                  <a:srgbClr val="000C00"/>
                </a:solidFill>
              </a:rPr>
              <a:t>&lt; 2,  ECA flow patent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400" y="3429000"/>
            <a:ext cx="86106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58143"/>
            <a:ext cx="6624737" cy="1354633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hangingPunct="1"/>
            <a:r>
              <a:rPr lang="de-AT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Normal  </a:t>
            </a:r>
            <a:r>
              <a:rPr lang="de-AT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Stent </a:t>
            </a:r>
            <a:r>
              <a:rPr lang="de-AT" sz="4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Imaging</a:t>
            </a:r>
            <a:endParaRPr lang="de-DE" sz="4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7361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1"/>
          <p:cNvPicPr>
            <a:picLocks noChangeAspect="1" noChangeArrowheads="1"/>
          </p:cNvPicPr>
          <p:nvPr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214282" y="1524000"/>
            <a:ext cx="8572560" cy="519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923566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7239000" cy="522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94503045"/>
      </p:ext>
    </p:extLst>
  </p:cSld>
  <p:clrMapOvr>
    <a:masterClrMapping/>
  </p:clrMapOvr>
  <p:transition advTm="1000"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3" y="1"/>
            <a:ext cx="6696744" cy="1196752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rtl="0" eaLnBrk="1" hangingPunct="1"/>
            <a:r>
              <a:rPr lang="de-AT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Stent Imaging:  Pathological Findings</a:t>
            </a:r>
            <a:endParaRPr lang="de-DE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268760"/>
            <a:ext cx="8785225" cy="5543550"/>
          </a:xfr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5882"/>
                  <a:invGamma/>
                </a:schemeClr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4000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dirty="0" smtClean="0">
                <a:solidFill>
                  <a:srgbClr val="0F0E14"/>
                </a:solidFill>
                <a:cs typeface="Arial" charset="0"/>
              </a:rPr>
              <a:t>	</a:t>
            </a: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Residual Stenosis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Stent Thrombosis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Restenosis and Occlusion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>
                <a:solidFill>
                  <a:srgbClr val="0F0E14"/>
                </a:solidFill>
                <a:cs typeface="Arial" charset="0"/>
              </a:rPr>
              <a:t> </a:t>
            </a: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           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>
                <a:solidFill>
                  <a:srgbClr val="0F0E14"/>
                </a:solidFill>
                <a:cs typeface="Arial" charset="0"/>
              </a:rPr>
              <a:t> </a:t>
            </a: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           Vasospasm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Dissection 				                          	Overdilation (aneurysm)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Stent Deformation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algn="l" rtl="0" eaLnBrk="1" hangingPunct="1">
              <a:buFontTx/>
              <a:buNone/>
              <a:tabLst>
                <a:tab pos="900113" algn="l"/>
              </a:tabLst>
              <a:defRPr/>
            </a:pPr>
            <a:r>
              <a:rPr lang="de-AT" sz="2400" dirty="0">
                <a:solidFill>
                  <a:srgbClr val="0F0E14"/>
                </a:solidFill>
                <a:cs typeface="Arial" charset="0"/>
              </a:rPr>
              <a:t> </a:t>
            </a: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          Stent Embolization</a:t>
            </a:r>
            <a:endParaRPr lang="de-DE" sz="2400" dirty="0" smtClean="0">
              <a:solidFill>
                <a:srgbClr val="0F0E14"/>
              </a:solidFill>
              <a:cs typeface="Arial" charset="0"/>
            </a:endParaRPr>
          </a:p>
        </p:txBody>
      </p:sp>
      <p:pic>
        <p:nvPicPr>
          <p:cNvPr id="20484" name="Picture 4" descr="carotidimage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26"/>
          <a:stretch>
            <a:fillRect/>
          </a:stretch>
        </p:blipFill>
        <p:spPr bwMode="auto">
          <a:xfrm>
            <a:off x="5292725" y="1916113"/>
            <a:ext cx="3090863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900113" y="1772816"/>
            <a:ext cx="4032250" cy="1584747"/>
          </a:xfrm>
          <a:prstGeom prst="rect">
            <a:avLst/>
          </a:prstGeom>
          <a:noFill/>
          <a:ln w="9525">
            <a:solidFill>
              <a:srgbClr val="007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900113" y="3717925"/>
            <a:ext cx="4032250" cy="1727200"/>
          </a:xfrm>
          <a:prstGeom prst="rect">
            <a:avLst/>
          </a:prstGeom>
          <a:noFill/>
          <a:ln w="9525">
            <a:solidFill>
              <a:srgbClr val="007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900113" y="5805488"/>
            <a:ext cx="4032250" cy="719137"/>
          </a:xfrm>
          <a:prstGeom prst="rect">
            <a:avLst/>
          </a:prstGeom>
          <a:noFill/>
          <a:ln w="9525">
            <a:solidFill>
              <a:srgbClr val="007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0843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ll-size image ( K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220" y="1745704"/>
            <a:ext cx="33147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07138"/>
            <a:ext cx="3816424" cy="359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4008" y="5445224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Courtesy of </a:t>
            </a:r>
            <a:r>
              <a:rPr lang="en-US" b="1" dirty="0">
                <a:solidFill>
                  <a:srgbClr val="C00000"/>
                </a:solidFill>
              </a:rPr>
              <a:t>Carlo  </a:t>
            </a:r>
            <a:r>
              <a:rPr lang="en-US" b="1" dirty="0" err="1">
                <a:solidFill>
                  <a:srgbClr val="C00000"/>
                </a:solidFill>
              </a:rPr>
              <a:t>Setacci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and colleagues </a:t>
            </a:r>
            <a:r>
              <a:rPr lang="en-US" b="1" dirty="0">
                <a:solidFill>
                  <a:srgbClr val="C00000"/>
                </a:solidFill>
              </a:rPr>
              <a:t>Journal of Vascular Surgery </a:t>
            </a:r>
            <a:r>
              <a:rPr lang="en-US" b="1" dirty="0" smtClean="0">
                <a:solidFill>
                  <a:srgbClr val="C00000"/>
                </a:solidFill>
              </a:rPr>
              <a:t>2005</a:t>
            </a:r>
            <a:endParaRPr lang="en-US" b="1" dirty="0">
              <a:solidFill>
                <a:srgbClr val="C00000"/>
              </a:solidFill>
            </a:endParaRPr>
          </a:p>
          <a:p>
            <a:pPr algn="l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8596" y="-71462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Stent Thrombosis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454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9" y="1"/>
            <a:ext cx="6408712" cy="1052736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de-AT" dirty="0"/>
              <a:t>Stent Deformation </a:t>
            </a:r>
            <a:endParaRPr lang="de-DE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24744"/>
            <a:ext cx="8785225" cy="5543550"/>
          </a:xfr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5882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174625" algn="l"/>
              </a:tabLst>
              <a:defRPr/>
            </a:pPr>
            <a:r>
              <a:rPr lang="de-AT" sz="2400" dirty="0" smtClean="0">
                <a:solidFill>
                  <a:srgbClr val="000C00"/>
                </a:solidFill>
                <a:cs typeface="Arial" charset="0"/>
              </a:rPr>
              <a:t>	</a:t>
            </a:r>
            <a:endParaRPr lang="de-DE" dirty="0" smtClean="0">
              <a:solidFill>
                <a:srgbClr val="000C00"/>
              </a:solidFill>
            </a:endParaRPr>
          </a:p>
        </p:txBody>
      </p:sp>
      <p:pic>
        <p:nvPicPr>
          <p:cNvPr id="29700" name="Picture 4" descr="temp7"/>
          <p:cNvPicPr>
            <a:picLocks noChangeAspect="1" noChangeArrowheads="1"/>
          </p:cNvPicPr>
          <p:nvPr/>
        </p:nvPicPr>
        <p:blipFill>
          <a:blip r:embed="rId3">
            <a:lum bright="6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70" t="7187" r="23148" b="28171"/>
          <a:stretch>
            <a:fillRect/>
          </a:stretch>
        </p:blipFill>
        <p:spPr bwMode="auto">
          <a:xfrm>
            <a:off x="345504" y="1412776"/>
            <a:ext cx="840296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150484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71678"/>
            <a:ext cx="8229600" cy="3357586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6600"/>
                </a:solidFill>
              </a:rPr>
              <a:t>Stent Restenosis </a:t>
            </a:r>
            <a:endParaRPr lang="en-US" sz="6000" dirty="0">
              <a:solidFill>
                <a:srgbClr val="FF66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4653136"/>
            <a:ext cx="9144000" cy="2232248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1" y="0"/>
            <a:ext cx="6696744" cy="1396977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de-AT" sz="3600" dirty="0"/>
              <a:t>Unstable phase (1 month – 1 year)</a:t>
            </a:r>
            <a:endParaRPr lang="de-DE" sz="36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125538"/>
            <a:ext cx="8785225" cy="5183187"/>
          </a:xfr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5882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algn="l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start of ingrowth of the neointima between 1 and 3 months  	layer becomes more and more echogenic                   	thickening occurs to 1 mm at 12 months             	overwhelming leads to intimal hyperplasia and restenosis</a:t>
            </a: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 				</a:t>
            </a: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  <a:r>
              <a:rPr lang="de-AT" sz="2400" dirty="0" smtClean="0">
                <a:solidFill>
                  <a:srgbClr val="000C00"/>
                </a:solidFill>
              </a:rPr>
              <a:t>	</a:t>
            </a:r>
            <a:r>
              <a:rPr lang="de-AT" dirty="0" smtClean="0">
                <a:solidFill>
                  <a:srgbClr val="000C00"/>
                </a:solidFill>
              </a:rPr>
              <a:t>	</a:t>
            </a:r>
            <a:endParaRPr lang="de-DE" dirty="0" smtClean="0">
              <a:solidFill>
                <a:srgbClr val="000C00"/>
              </a:solidFill>
            </a:endParaRPr>
          </a:p>
        </p:txBody>
      </p:sp>
      <p:sp>
        <p:nvSpPr>
          <p:cNvPr id="84996" name="Text Box 7"/>
          <p:cNvSpPr txBox="1">
            <a:spLocks noChangeArrowheads="1"/>
          </p:cNvSpPr>
          <p:nvPr/>
        </p:nvSpPr>
        <p:spPr bwMode="auto">
          <a:xfrm>
            <a:off x="5424327" y="6402388"/>
            <a:ext cx="33783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de-AT" sz="1200" b="1" i="1" dirty="0">
                <a:solidFill>
                  <a:srgbClr val="C00000"/>
                </a:solidFill>
              </a:rPr>
              <a:t>Willfort-Ehringer A, J Enddovasc Ther, 2003</a:t>
            </a:r>
            <a:endParaRPr lang="de-DE" sz="1200" b="1" i="1" dirty="0">
              <a:solidFill>
                <a:srgbClr val="C00000"/>
              </a:solidFill>
            </a:endParaRPr>
          </a:p>
        </p:txBody>
      </p:sp>
      <p:pic>
        <p:nvPicPr>
          <p:cNvPr id="84997" name="Picture 8" descr="phas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564" t="13417" b="32129"/>
          <a:stretch>
            <a:fillRect/>
          </a:stretch>
        </p:blipFill>
        <p:spPr bwMode="auto">
          <a:xfrm>
            <a:off x="323528" y="2754620"/>
            <a:ext cx="8208912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Rectangle 10"/>
          <p:cNvSpPr>
            <a:spLocks noChangeArrowheads="1"/>
          </p:cNvSpPr>
          <p:nvPr/>
        </p:nvSpPr>
        <p:spPr bwMode="auto">
          <a:xfrm>
            <a:off x="3348038" y="5013325"/>
            <a:ext cx="1008062" cy="360363"/>
          </a:xfrm>
          <a:prstGeom prst="rect">
            <a:avLst/>
          </a:prstGeom>
          <a:solidFill>
            <a:srgbClr val="0F0E1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0" name="AutoShape 11"/>
          <p:cNvSpPr>
            <a:spLocks noChangeArrowheads="1"/>
          </p:cNvSpPr>
          <p:nvPr/>
        </p:nvSpPr>
        <p:spPr bwMode="auto">
          <a:xfrm rot="-3576046" flipH="1" flipV="1">
            <a:off x="4535488" y="490537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7000"/>
          </a:solidFill>
          <a:ln w="9525">
            <a:solidFill>
              <a:srgbClr val="0070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>
              <a:solidFill>
                <a:srgbClr val="007000"/>
              </a:solidFill>
            </a:endParaRPr>
          </a:p>
        </p:txBody>
      </p:sp>
      <p:sp>
        <p:nvSpPr>
          <p:cNvPr id="85001" name="AutoShape 12"/>
          <p:cNvSpPr>
            <a:spLocks noChangeArrowheads="1"/>
          </p:cNvSpPr>
          <p:nvPr/>
        </p:nvSpPr>
        <p:spPr bwMode="auto">
          <a:xfrm rot="-3576046" flipH="1" flipV="1">
            <a:off x="3095625" y="4832350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7000"/>
          </a:solidFill>
          <a:ln w="9525">
            <a:solidFill>
              <a:srgbClr val="0070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>
              <a:solidFill>
                <a:srgbClr val="007000"/>
              </a:solidFill>
            </a:endParaRPr>
          </a:p>
        </p:txBody>
      </p:sp>
      <p:sp>
        <p:nvSpPr>
          <p:cNvPr id="85002" name="AutoShape 13"/>
          <p:cNvSpPr>
            <a:spLocks noChangeArrowheads="1"/>
          </p:cNvSpPr>
          <p:nvPr/>
        </p:nvSpPr>
        <p:spPr bwMode="auto">
          <a:xfrm rot="-3576046" flipH="1" flipV="1">
            <a:off x="3743325" y="4832350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7000"/>
          </a:solidFill>
          <a:ln w="9525">
            <a:solidFill>
              <a:srgbClr val="0070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94807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3" y="116632"/>
            <a:ext cx="6768752" cy="994593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de-AT" sz="4400" dirty="0"/>
              <a:t>Final stable phase (&gt; 1 year)</a:t>
            </a:r>
            <a:endParaRPr lang="de-DE" sz="44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94122" y="1183438"/>
            <a:ext cx="8785225" cy="5183187"/>
          </a:xfr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5882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algn="l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Complete incorporation of the stent stable neointima                           layer more or less stable</a:t>
            </a: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endParaRPr lang="de-AT" sz="2400" dirty="0" smtClean="0">
              <a:solidFill>
                <a:srgbClr val="0F0E14"/>
              </a:solidFill>
              <a:cs typeface="Arial" charset="0"/>
            </a:endParaRP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 				</a:t>
            </a: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</a:p>
          <a:p>
            <a:pPr marL="0" indent="0" eaLnBrk="1" hangingPunct="1">
              <a:buFontTx/>
              <a:buNone/>
              <a:tabLst>
                <a:tab pos="357188" algn="l"/>
              </a:tabLst>
              <a:defRPr/>
            </a:pPr>
            <a:r>
              <a:rPr lang="de-AT" sz="2400" dirty="0" smtClean="0">
                <a:solidFill>
                  <a:srgbClr val="0F0E14"/>
                </a:solidFill>
                <a:cs typeface="Arial" charset="0"/>
              </a:rPr>
              <a:t>	</a:t>
            </a:r>
            <a:r>
              <a:rPr lang="de-AT" sz="2400" dirty="0" smtClean="0">
                <a:solidFill>
                  <a:srgbClr val="000C00"/>
                </a:solidFill>
              </a:rPr>
              <a:t>	</a:t>
            </a:r>
            <a:r>
              <a:rPr lang="de-AT" dirty="0" smtClean="0">
                <a:solidFill>
                  <a:srgbClr val="000C00"/>
                </a:solidFill>
              </a:rPr>
              <a:t>	</a:t>
            </a:r>
            <a:endParaRPr lang="de-DE" dirty="0" smtClean="0">
              <a:solidFill>
                <a:srgbClr val="000C00"/>
              </a:solidFill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424327" y="6402388"/>
            <a:ext cx="33783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e-AT" sz="1200" b="1" i="1" dirty="0">
                <a:solidFill>
                  <a:srgbClr val="C00000"/>
                </a:solidFill>
              </a:rPr>
              <a:t>Willfort-Ehringer A, J Enddovasc Ther, 2003</a:t>
            </a:r>
            <a:endParaRPr lang="de-DE" sz="1200" b="1" i="1" dirty="0">
              <a:solidFill>
                <a:srgbClr val="C00000"/>
              </a:solidFill>
            </a:endParaRPr>
          </a:p>
        </p:txBody>
      </p:sp>
      <p:pic>
        <p:nvPicPr>
          <p:cNvPr id="27653" name="Picture 5" descr="phas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3662"/>
            <a:ext cx="8352928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AutoShape 7"/>
          <p:cNvSpPr>
            <a:spLocks noChangeArrowheads="1"/>
          </p:cNvSpPr>
          <p:nvPr/>
        </p:nvSpPr>
        <p:spPr bwMode="auto">
          <a:xfrm rot="-3576046" flipH="1" flipV="1">
            <a:off x="3743325" y="3392488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7000"/>
          </a:solidFill>
          <a:ln w="9525">
            <a:solidFill>
              <a:srgbClr val="007000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>
              <a:solidFill>
                <a:srgbClr val="007000"/>
              </a:solidFill>
            </a:endParaRPr>
          </a:p>
        </p:txBody>
      </p:sp>
      <p:sp>
        <p:nvSpPr>
          <p:cNvPr id="27656" name="AutoShape 9"/>
          <p:cNvSpPr>
            <a:spLocks noChangeArrowheads="1"/>
          </p:cNvSpPr>
          <p:nvPr/>
        </p:nvSpPr>
        <p:spPr bwMode="auto">
          <a:xfrm rot="8397781" flipH="1" flipV="1">
            <a:off x="2843213" y="436562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007000"/>
          </a:solidFill>
          <a:ln w="9525">
            <a:solidFill>
              <a:srgbClr val="007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007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0121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599" y="152401"/>
            <a:ext cx="6096001" cy="1332384"/>
          </a:xfrm>
          <a:noFill/>
          <a:ln>
            <a:solidFill>
              <a:schemeClr val="bg1"/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AT" sz="2400" b="1" dirty="0">
                <a:solidFill>
                  <a:schemeClr val="accent1"/>
                </a:solidFill>
                <a:latin typeface="Adobe Caslon Pro" pitchFamily="18" charset="0"/>
              </a:rPr>
              <a:t>Duplex scan criteria for grading stenosis following Stent-PTA</a:t>
            </a:r>
            <a:endParaRPr lang="de-DE" sz="2400" b="1" dirty="0">
              <a:solidFill>
                <a:schemeClr val="accent1"/>
              </a:solidFill>
              <a:latin typeface="Adobe Caslon Pro" pitchFamily="18" charset="0"/>
            </a:endParaRPr>
          </a:p>
        </p:txBody>
      </p:sp>
      <p:pic>
        <p:nvPicPr>
          <p:cNvPr id="27652" name="Picture 4" descr="bandk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3" t="18872" r="2745" b="5539"/>
          <a:stretch>
            <a:fillRect/>
          </a:stretch>
        </p:blipFill>
        <p:spPr bwMode="auto">
          <a:xfrm>
            <a:off x="323849" y="1556793"/>
            <a:ext cx="8424863" cy="4608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724128" y="6329363"/>
            <a:ext cx="3032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AT" sz="1600" dirty="0">
                <a:solidFill>
                  <a:srgbClr val="FF0000"/>
                </a:solidFill>
                <a:latin typeface="Calibri" pitchFamily="34" charset="0"/>
              </a:rPr>
              <a:t>Armstrong PA, Vasc Dis, 2007</a:t>
            </a:r>
            <a:endParaRPr lang="de-DE" sz="16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341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675456"/>
            <a:ext cx="9144000" cy="783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88992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Predictors of in-stent restenosis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Old age</a:t>
            </a:r>
          </a:p>
          <a:p>
            <a:r>
              <a:rPr lang="en-US" dirty="0" smtClean="0"/>
              <a:t>Hypertension </a:t>
            </a:r>
          </a:p>
          <a:p>
            <a:r>
              <a:rPr lang="en-US" dirty="0" smtClean="0"/>
              <a:t>Stenting in radiation induced carotid stenosis</a:t>
            </a:r>
          </a:p>
          <a:p>
            <a:r>
              <a:rPr lang="en-US" dirty="0" smtClean="0"/>
              <a:t>Stenting in previous CEA</a:t>
            </a:r>
          </a:p>
          <a:p>
            <a:r>
              <a:rPr lang="en-US" dirty="0" smtClean="0"/>
              <a:t>Insufficient stent adaptation</a:t>
            </a:r>
          </a:p>
          <a:p>
            <a:r>
              <a:rPr lang="en-US" dirty="0" smtClean="0"/>
              <a:t>longer, narrower </a:t>
            </a:r>
            <a:r>
              <a:rPr lang="en-US" smtClean="0"/>
              <a:t>sten</a:t>
            </a:r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355303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ct val="0"/>
              </a:spcBef>
              <a:defRPr/>
            </a:pPr>
            <a:r>
              <a:rPr lang="en-US" sz="4400" b="1" dirty="0">
                <a:solidFill>
                  <a:schemeClr val="accent1"/>
                </a:solidFill>
                <a:latin typeface="Adobe Caslon Pro" pitchFamily="18" charset="0"/>
                <a:ea typeface="+mj-ea"/>
                <a:cs typeface="+mj-cs"/>
              </a:rPr>
              <a:t>Hyper perfusion syndrome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259" y="1295400"/>
            <a:ext cx="7228141" cy="537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4417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/>
              <a:t>Key message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39695"/>
            <a:ext cx="9144000" cy="5318305"/>
          </a:xfrm>
        </p:spPr>
        <p:txBody>
          <a:bodyPr>
            <a:noAutofit/>
          </a:bodyPr>
          <a:lstStyle/>
          <a:p>
            <a:r>
              <a:rPr lang="en-US" sz="2800" dirty="0" smtClean="0"/>
              <a:t>Carotid ultrasound is a reliable Primary screening tool for screening carotid artery disease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It can predict risk for future stroke with other parameters .</a:t>
            </a:r>
          </a:p>
          <a:p>
            <a:pPr>
              <a:buNone/>
            </a:pP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/>
              <a:t> The vessel geometry and lesion morphology can help </a:t>
            </a:r>
            <a:r>
              <a:rPr lang="en-US" sz="2800" dirty="0" smtClean="0"/>
              <a:t>in decision </a:t>
            </a:r>
            <a:r>
              <a:rPr lang="en-US" sz="2800" dirty="0"/>
              <a:t>making and technical aspect  of the procedure </a:t>
            </a:r>
            <a:r>
              <a:rPr lang="en-US" sz="2800" dirty="0" smtClean="0"/>
              <a:t>.</a:t>
            </a:r>
          </a:p>
          <a:p>
            <a:pPr>
              <a:lnSpc>
                <a:spcPct val="150000"/>
              </a:lnSpc>
              <a:buNone/>
            </a:pPr>
            <a:endParaRPr lang="en-US" sz="2800" dirty="0"/>
          </a:p>
          <a:p>
            <a:r>
              <a:rPr lang="en-US" sz="2800" dirty="0"/>
              <a:t>Long term follow up for stent patency . </a:t>
            </a:r>
            <a:br>
              <a:rPr lang="en-US" sz="2800" dirty="0"/>
            </a:br>
            <a:endParaRPr lang="en-GB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55448"/>
            <a:ext cx="5904656" cy="1252728"/>
          </a:xfrm>
        </p:spPr>
        <p:txBody>
          <a:bodyPr/>
          <a:lstStyle/>
          <a:p>
            <a:pPr algn="ctr" rtl="0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Abd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Allah F,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Baligh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E, Ibrahim M. Clinical relevance of carotid atherosclerosis among Egyptians: a 5-year retrospective analysis of 4,733 subjects.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Neuroepidemiology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2010 Sep 29;35(4):275-9.</a:t>
            </a:r>
          </a:p>
          <a:p>
            <a:pPr algn="l" rtl="0"/>
            <a:r>
              <a:rPr lang="en-US" sz="1800" dirty="0" err="1" smtClean="0"/>
              <a:t>Moustafa</a:t>
            </a:r>
            <a:r>
              <a:rPr lang="en-US" sz="1800" dirty="0" smtClean="0"/>
              <a:t> RR, </a:t>
            </a:r>
            <a:r>
              <a:rPr lang="en-US" sz="1800" dirty="0" err="1" smtClean="0"/>
              <a:t>Moneim</a:t>
            </a:r>
            <a:r>
              <a:rPr lang="en-US" sz="1800" dirty="0" smtClean="0"/>
              <a:t> AA, Salem HH, </a:t>
            </a:r>
            <a:r>
              <a:rPr lang="en-US" sz="1800" dirty="0" err="1" smtClean="0"/>
              <a:t>Shalash</a:t>
            </a:r>
            <a:r>
              <a:rPr lang="en-US" sz="1800" dirty="0" smtClean="0"/>
              <a:t> AS, </a:t>
            </a:r>
            <a:r>
              <a:rPr lang="en-US" sz="1800" dirty="0" err="1" smtClean="0"/>
              <a:t>Azmy</a:t>
            </a:r>
            <a:r>
              <a:rPr lang="en-US" sz="1800" dirty="0" smtClean="0"/>
              <a:t> HA. Intracranial steno-occlusive arterial disease and its associations in Egyptian ischemic stroke patients. Stroke. 2013 Feb 1;44(2):538-41.</a:t>
            </a:r>
          </a:p>
          <a:p>
            <a:pPr algn="l" rtl="0"/>
            <a:r>
              <a:rPr lang="en-US" sz="1800" dirty="0" err="1" smtClean="0"/>
              <a:t>Abd</a:t>
            </a:r>
            <a:r>
              <a:rPr lang="en-US" sz="1800" dirty="0" smtClean="0"/>
              <a:t>-Allah F, </a:t>
            </a:r>
            <a:r>
              <a:rPr lang="en-US" sz="1800" dirty="0" err="1" smtClean="0"/>
              <a:t>Kassem</a:t>
            </a:r>
            <a:r>
              <a:rPr lang="en-US" sz="1800" dirty="0" smtClean="0"/>
              <a:t> HH, </a:t>
            </a:r>
            <a:r>
              <a:rPr lang="en-US" sz="1800" dirty="0" err="1" smtClean="0"/>
              <a:t>Hashad</a:t>
            </a:r>
            <a:r>
              <a:rPr lang="en-US" sz="1800" dirty="0" smtClean="0"/>
              <a:t> A, </a:t>
            </a:r>
            <a:r>
              <a:rPr lang="en-US" sz="1800" dirty="0" err="1" smtClean="0"/>
              <a:t>Shamloul</a:t>
            </a:r>
            <a:r>
              <a:rPr lang="en-US" sz="1800" dirty="0" smtClean="0"/>
              <a:t> RM, </a:t>
            </a:r>
            <a:r>
              <a:rPr lang="en-US" sz="1800" dirty="0" err="1" smtClean="0"/>
              <a:t>Zaki</a:t>
            </a:r>
            <a:r>
              <a:rPr lang="en-US" sz="1800" dirty="0" smtClean="0"/>
              <a:t> A. Prevalence of intracranial atherosclerosis among patients with coronary artery disease: a 1-year hospital-based study. European neurology. 2014;71(5-6):326-30.</a:t>
            </a:r>
          </a:p>
          <a:p>
            <a:pPr algn="l" rtl="0"/>
            <a:r>
              <a:rPr lang="en-US" sz="1800" dirty="0" err="1" smtClean="0"/>
              <a:t>Setacci</a:t>
            </a:r>
            <a:r>
              <a:rPr lang="en-US" sz="1800" dirty="0" smtClean="0"/>
              <a:t> C, </a:t>
            </a:r>
            <a:r>
              <a:rPr lang="en-US" sz="1800" dirty="0" err="1" smtClean="0"/>
              <a:t>Chisci</a:t>
            </a:r>
            <a:r>
              <a:rPr lang="en-US" sz="1800" dirty="0" smtClean="0"/>
              <a:t> E, </a:t>
            </a:r>
            <a:r>
              <a:rPr lang="en-US" sz="1800" dirty="0" err="1" smtClean="0"/>
              <a:t>Setacci</a:t>
            </a:r>
            <a:r>
              <a:rPr lang="en-US" sz="1800" dirty="0" smtClean="0"/>
              <a:t> F, </a:t>
            </a:r>
            <a:r>
              <a:rPr lang="en-US" sz="1800" dirty="0" err="1" smtClean="0"/>
              <a:t>Iacoponi</a:t>
            </a:r>
            <a:r>
              <a:rPr lang="en-US" sz="1800" dirty="0" smtClean="0"/>
              <a:t> F, de </a:t>
            </a:r>
            <a:r>
              <a:rPr lang="en-US" sz="1800" dirty="0" err="1" smtClean="0"/>
              <a:t>Donato</a:t>
            </a:r>
            <a:r>
              <a:rPr lang="en-US" sz="1800" dirty="0" smtClean="0"/>
              <a:t> G. Grading carotid </a:t>
            </a:r>
            <a:r>
              <a:rPr lang="en-US" sz="1800" dirty="0" err="1" smtClean="0"/>
              <a:t>intrastent</a:t>
            </a:r>
            <a:r>
              <a:rPr lang="en-US" sz="1800" dirty="0" smtClean="0"/>
              <a:t> restenosis. Stroke. 2008 Apr 1;39(4):1189-96.</a:t>
            </a:r>
          </a:p>
          <a:p>
            <a:pPr algn="l" rtl="0"/>
            <a:r>
              <a:rPr lang="en-US" sz="1800" dirty="0" smtClean="0"/>
              <a:t>Armstrong PA, </a:t>
            </a:r>
            <a:r>
              <a:rPr lang="en-US" sz="1800" dirty="0" err="1" smtClean="0"/>
              <a:t>Bandyk</a:t>
            </a:r>
            <a:r>
              <a:rPr lang="en-US" sz="1800" dirty="0" smtClean="0"/>
              <a:t> DF, Johnson BL, Shames ML, </a:t>
            </a:r>
            <a:r>
              <a:rPr lang="en-US" sz="1800" dirty="0" err="1" smtClean="0"/>
              <a:t>Zwiebel</a:t>
            </a:r>
            <a:r>
              <a:rPr lang="en-US" sz="1800" dirty="0" smtClean="0"/>
              <a:t> BR, Back MR. Duplex scan surveillance after carotid angioplasty and </a:t>
            </a:r>
            <a:r>
              <a:rPr lang="en-US" sz="1800" dirty="0" err="1" smtClean="0"/>
              <a:t>stenting</a:t>
            </a:r>
            <a:r>
              <a:rPr lang="en-US" sz="1800" dirty="0" smtClean="0"/>
              <a:t>: a rational definition of stent stenosis. Journal of vascular surgery. 2007 Sep 30;46(3):460-6.</a:t>
            </a:r>
          </a:p>
          <a:p>
            <a:pPr algn="l" rtl="0"/>
            <a:r>
              <a:rPr lang="en-US" sz="1800" dirty="0" err="1" smtClean="0"/>
              <a:t>Wasser</a:t>
            </a:r>
            <a:r>
              <a:rPr lang="en-US" sz="1800" dirty="0" smtClean="0"/>
              <a:t> K, </a:t>
            </a:r>
            <a:r>
              <a:rPr lang="en-US" sz="1800" dirty="0" err="1" smtClean="0"/>
              <a:t>Gröschel</a:t>
            </a:r>
            <a:r>
              <a:rPr lang="en-US" sz="1800" dirty="0" smtClean="0"/>
              <a:t> S, </a:t>
            </a:r>
            <a:r>
              <a:rPr lang="en-US" sz="1800" dirty="0" err="1" smtClean="0"/>
              <a:t>Wohlfahrt</a:t>
            </a:r>
            <a:r>
              <a:rPr lang="en-US" sz="1800" dirty="0" smtClean="0"/>
              <a:t> J, </a:t>
            </a:r>
            <a:r>
              <a:rPr lang="en-US" sz="1800" dirty="0" err="1" smtClean="0"/>
              <a:t>Gröschel</a:t>
            </a:r>
            <a:r>
              <a:rPr lang="en-US" sz="1800" dirty="0" smtClean="0"/>
              <a:t> K. Predictors of carotid artery in-stent restenosis. Perspectives in Medicine. 2012 Sep 30;1(1):122-8.</a:t>
            </a:r>
          </a:p>
          <a:p>
            <a:pPr algn="l" rtl="0"/>
            <a:endParaRPr lang="en-US" sz="1800" dirty="0" smtClean="0"/>
          </a:p>
          <a:p>
            <a:pPr algn="l" rtl="0"/>
            <a:endParaRPr lang="en-US" sz="1800" dirty="0" smtClean="0"/>
          </a:p>
          <a:p>
            <a:pPr algn="l" rtl="0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63000" cy="6477000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447800"/>
            <a:ext cx="7239000" cy="358140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  <a:softEdge rad="112500"/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Mol Dx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4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8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4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8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8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Mol Dx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4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8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4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8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8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2514</Words>
  <Application>Microsoft Macintosh PowerPoint</Application>
  <PresentationFormat>On-screen Show (4:3)</PresentationFormat>
  <Paragraphs>464</Paragraphs>
  <Slides>78</Slides>
  <Notes>45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4" baseType="lpstr">
      <vt:lpstr>Mol Dx</vt:lpstr>
      <vt:lpstr>Office Theme</vt:lpstr>
      <vt:lpstr>1_Mol Dx</vt:lpstr>
      <vt:lpstr>1_Office Theme</vt:lpstr>
      <vt:lpstr>Module</vt:lpstr>
      <vt:lpstr>Photo Editor Photo</vt:lpstr>
      <vt:lpstr>Clinical Relevance of Carotid Atherosclerosis Among Egyptians and Role of Neurosonology for Endovascular Treatment of Carotid Lesions</vt:lpstr>
      <vt:lpstr>Disclosure </vt:lpstr>
      <vt:lpstr>Learning objective(s)</vt:lpstr>
      <vt:lpstr>Slide 4</vt:lpstr>
      <vt:lpstr>Slide 5</vt:lpstr>
      <vt:lpstr>Egyptian Carotid Atherosclerosis Study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ICAD among Egyptians </vt:lpstr>
      <vt:lpstr>Slide 24</vt:lpstr>
      <vt:lpstr>Role Of Neurosonology for Endovascular Treatment of Carotid Lesions</vt:lpstr>
      <vt:lpstr>Guidelines to set up comprehensive stroke service</vt:lpstr>
      <vt:lpstr>Guidelines to set up comprehensive stroke service</vt:lpstr>
      <vt:lpstr>Slide 28</vt:lpstr>
      <vt:lpstr>Slide 29</vt:lpstr>
      <vt:lpstr>Slide 30</vt:lpstr>
      <vt:lpstr>Slide 31</vt:lpstr>
      <vt:lpstr>Endarterectomy Vs Stent</vt:lpstr>
      <vt:lpstr>Endarterectomy in Symptomatic Carotid Stenosis </vt:lpstr>
      <vt:lpstr>Slide 34</vt:lpstr>
      <vt:lpstr>Poor Surgical Candidate High risk-CEA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Protocol </vt:lpstr>
      <vt:lpstr>When to follow-up</vt:lpstr>
      <vt:lpstr>Criteria for patent stent</vt:lpstr>
      <vt:lpstr>How to measure</vt:lpstr>
      <vt:lpstr>Normal  Stent Imaging  Color-mode</vt:lpstr>
      <vt:lpstr>Normal  Stent Imaging</vt:lpstr>
      <vt:lpstr>Slide 63</vt:lpstr>
      <vt:lpstr>Slide 64</vt:lpstr>
      <vt:lpstr>Stent Imaging:  Pathological Findings</vt:lpstr>
      <vt:lpstr>Stent Thrombosis</vt:lpstr>
      <vt:lpstr>Stent Deformation </vt:lpstr>
      <vt:lpstr>Stent Restenosis </vt:lpstr>
      <vt:lpstr>Unstable phase (1 month – 1 year)</vt:lpstr>
      <vt:lpstr>Final stable phase (&gt; 1 year)</vt:lpstr>
      <vt:lpstr>Duplex scan criteria for grading stenosis following Stent-PTA</vt:lpstr>
      <vt:lpstr>Slide 72</vt:lpstr>
      <vt:lpstr>Predictors of in-stent restenosis</vt:lpstr>
      <vt:lpstr>Slide 74</vt:lpstr>
      <vt:lpstr>Key message </vt:lpstr>
      <vt:lpstr>References </vt:lpstr>
      <vt:lpstr>Slide 77</vt:lpstr>
      <vt:lpstr>Slide 78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relevance of carotid atherosclerosis among Egyptians and role of neurosonology for endovascular treatment of carotid lesions</dc:title>
  <dc:creator>Foad Abd-Allah</dc:creator>
  <cp:lastModifiedBy>Foad</cp:lastModifiedBy>
  <cp:revision>127</cp:revision>
  <dcterms:created xsi:type="dcterms:W3CDTF">2017-08-19T04:50:44Z</dcterms:created>
  <dcterms:modified xsi:type="dcterms:W3CDTF">2017-09-16T23:13:53Z</dcterms:modified>
</cp:coreProperties>
</file>