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342" r:id="rId3"/>
    <p:sldId id="343" r:id="rId4"/>
    <p:sldId id="316" r:id="rId5"/>
    <p:sldId id="333" r:id="rId6"/>
    <p:sldId id="320" r:id="rId7"/>
    <p:sldId id="322" r:id="rId8"/>
    <p:sldId id="323" r:id="rId9"/>
    <p:sldId id="326" r:id="rId10"/>
    <p:sldId id="336" r:id="rId11"/>
    <p:sldId id="327" r:id="rId12"/>
    <p:sldId id="324" r:id="rId13"/>
    <p:sldId id="325" r:id="rId14"/>
    <p:sldId id="338" r:id="rId15"/>
    <p:sldId id="339" r:id="rId16"/>
    <p:sldId id="335" r:id="rId17"/>
    <p:sldId id="340" r:id="rId18"/>
    <p:sldId id="321" r:id="rId19"/>
    <p:sldId id="337" r:id="rId20"/>
    <p:sldId id="313" r:id="rId21"/>
    <p:sldId id="303" r:id="rId22"/>
    <p:sldId id="315" r:id="rId23"/>
    <p:sldId id="328" r:id="rId24"/>
    <p:sldId id="329" r:id="rId25"/>
    <p:sldId id="334" r:id="rId26"/>
    <p:sldId id="311" r:id="rId27"/>
    <p:sldId id="341" r:id="rId28"/>
    <p:sldId id="330" r:id="rId29"/>
    <p:sldId id="331" r:id="rId30"/>
    <p:sldId id="332" r:id="rId3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FF33"/>
    <a:srgbClr val="FFFF99"/>
    <a:srgbClr val="FF99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スタイル (濃色)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 preferSingleView="1">
    <p:restoredLeft sz="13271" autoAdjust="0"/>
    <p:restoredTop sz="94660"/>
  </p:normalViewPr>
  <p:slideViewPr>
    <p:cSldViewPr snapToGrid="0">
      <p:cViewPr varScale="1">
        <p:scale>
          <a:sx n="84" d="100"/>
          <a:sy n="84" d="100"/>
        </p:scale>
        <p:origin x="1459" y="77"/>
      </p:cViewPr>
      <p:guideLst>
        <p:guide orient="horz" pos="218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519F0D-FFC3-48BB-8071-E42F12FF980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EDCA82-EF8C-4482-B01A-3CA755793014}">
      <dgm:prSet phldrT="[テキスト]"/>
      <dgm:spPr/>
      <dgm:t>
        <a:bodyPr/>
        <a:lstStyle/>
        <a:p>
          <a:r>
            <a:rPr kumimoji="1" lang="en-US" altLang="ja-JP" dirty="0" smtClean="0"/>
            <a:t>Quantification of muscle US</a:t>
          </a:r>
          <a:endParaRPr kumimoji="1" lang="ja-JP" altLang="en-US" dirty="0"/>
        </a:p>
      </dgm:t>
    </dgm:pt>
    <dgm:pt modelId="{0CE51CB2-4D09-45E3-9252-79E0AEF5AD48}" type="par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D979A7D2-2F9C-4FA4-8449-332D36792B59}" type="sib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39CD2D24-3174-4D43-8FDC-B1DAE55A7978}">
      <dgm:prSet phldrT="[テキスト]"/>
      <dgm:spPr/>
      <dgm:t>
        <a:bodyPr/>
        <a:lstStyle/>
        <a:p>
          <a:r>
            <a:rPr kumimoji="1" lang="en-US" altLang="ja-JP" dirty="0" smtClean="0"/>
            <a:t>Texture analysis</a:t>
          </a:r>
          <a:endParaRPr kumimoji="1" lang="ja-JP" altLang="en-US" dirty="0"/>
        </a:p>
      </dgm:t>
    </dgm:pt>
    <dgm:pt modelId="{7F98141B-6D77-4D12-B121-CB88E1BCD96C}" type="par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DC929EC1-0F81-49D9-8F15-88CE53ACE36C}" type="sib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83C5D79D-6339-464B-9CDD-56410B13905F}">
      <dgm:prSet phldrT="[テキスト]"/>
      <dgm:spPr/>
      <dgm:t>
        <a:bodyPr/>
        <a:lstStyle/>
        <a:p>
          <a:r>
            <a:rPr kumimoji="1" lang="en-US" altLang="ja-JP" dirty="0" err="1" smtClean="0"/>
            <a:t>Radiomics</a:t>
          </a:r>
          <a:r>
            <a:rPr kumimoji="1" lang="en-US" altLang="ja-JP" dirty="0" smtClean="0"/>
            <a:t> and </a:t>
          </a:r>
        </a:p>
        <a:p>
          <a:r>
            <a:rPr kumimoji="1" lang="en-US" altLang="ja-JP" dirty="0" smtClean="0"/>
            <a:t>Machine learning</a:t>
          </a:r>
          <a:endParaRPr kumimoji="1" lang="ja-JP" altLang="en-US" dirty="0"/>
        </a:p>
      </dgm:t>
    </dgm:pt>
    <dgm:pt modelId="{48C1972E-628E-4751-9775-AC741A61469D}" type="par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92669A64-3961-45B5-9DD7-EE4160737A4A}" type="sib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F40346E9-6E95-4984-992E-60EE35BA21CC}" type="pres">
      <dgm:prSet presAssocID="{DC519F0D-FFC3-48BB-8071-E42F12FF9801}" presName="linearFlow" presStyleCnt="0">
        <dgm:presLayoutVars>
          <dgm:dir/>
          <dgm:resizeHandles val="exact"/>
        </dgm:presLayoutVars>
      </dgm:prSet>
      <dgm:spPr/>
    </dgm:pt>
    <dgm:pt modelId="{1E7EFE68-4D38-43AC-A950-A9B2D2AB0A9A}" type="pres">
      <dgm:prSet presAssocID="{F3EDCA82-EF8C-4482-B01A-3CA755793014}" presName="composite" presStyleCnt="0"/>
      <dgm:spPr/>
    </dgm:pt>
    <dgm:pt modelId="{1B277D7D-8E05-424B-BE22-6EAB4F52968F}" type="pres">
      <dgm:prSet presAssocID="{F3EDCA82-EF8C-4482-B01A-3CA755793014}" presName="imgShp" presStyleLbl="fgImgPlace1" presStyleIdx="0" presStyleCnt="3"/>
      <dgm:spPr/>
    </dgm:pt>
    <dgm:pt modelId="{B04B6220-7424-400B-8F60-2C1874B36A7E}" type="pres">
      <dgm:prSet presAssocID="{F3EDCA82-EF8C-4482-B01A-3CA75579301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E185E53-282D-4652-B13A-23AFABD72530}" type="pres">
      <dgm:prSet presAssocID="{D979A7D2-2F9C-4FA4-8449-332D36792B59}" presName="spacing" presStyleCnt="0"/>
      <dgm:spPr/>
    </dgm:pt>
    <dgm:pt modelId="{6D26EA6B-BC45-444B-B1EA-85E9AFE48D96}" type="pres">
      <dgm:prSet presAssocID="{39CD2D24-3174-4D43-8FDC-B1DAE55A7978}" presName="composite" presStyleCnt="0"/>
      <dgm:spPr/>
    </dgm:pt>
    <dgm:pt modelId="{1B795A30-DACA-4459-BD8B-454F31812688}" type="pres">
      <dgm:prSet presAssocID="{39CD2D24-3174-4D43-8FDC-B1DAE55A7978}" presName="imgShp" presStyleLbl="fgImgPlace1" presStyleIdx="1" presStyleCnt="3"/>
      <dgm:spPr/>
    </dgm:pt>
    <dgm:pt modelId="{7DF2F4E0-2B67-4995-B824-43720E3BE3B9}" type="pres">
      <dgm:prSet presAssocID="{39CD2D24-3174-4D43-8FDC-B1DAE55A797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C9C9FD-8994-4C03-8384-12F931B2653F}" type="pres">
      <dgm:prSet presAssocID="{DC929EC1-0F81-49D9-8F15-88CE53ACE36C}" presName="spacing" presStyleCnt="0"/>
      <dgm:spPr/>
    </dgm:pt>
    <dgm:pt modelId="{EA6E94AB-1DEF-440E-9FFB-81E6FDBFB012}" type="pres">
      <dgm:prSet presAssocID="{83C5D79D-6339-464B-9CDD-56410B13905F}" presName="composite" presStyleCnt="0"/>
      <dgm:spPr/>
    </dgm:pt>
    <dgm:pt modelId="{B5B098C7-9F11-4A29-86A8-DEDF8430CFD4}" type="pres">
      <dgm:prSet presAssocID="{83C5D79D-6339-464B-9CDD-56410B13905F}" presName="imgShp" presStyleLbl="fgImgPlace1" presStyleIdx="2" presStyleCnt="3"/>
      <dgm:spPr/>
    </dgm:pt>
    <dgm:pt modelId="{101F6827-2911-4FE4-A970-1FE4EB35AE3E}" type="pres">
      <dgm:prSet presAssocID="{83C5D79D-6339-464B-9CDD-56410B13905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39ECE22C-1A1C-406E-9EB5-AF012251E3F9}" type="presOf" srcId="{39CD2D24-3174-4D43-8FDC-B1DAE55A7978}" destId="{7DF2F4E0-2B67-4995-B824-43720E3BE3B9}" srcOrd="0" destOrd="0" presId="urn:microsoft.com/office/officeart/2005/8/layout/vList3"/>
    <dgm:cxn modelId="{1B9C8C9E-66FD-4521-8CB8-88945003FCC5}" srcId="{DC519F0D-FFC3-48BB-8071-E42F12FF9801}" destId="{39CD2D24-3174-4D43-8FDC-B1DAE55A7978}" srcOrd="1" destOrd="0" parTransId="{7F98141B-6D77-4D12-B121-CB88E1BCD96C}" sibTransId="{DC929EC1-0F81-49D9-8F15-88CE53ACE36C}"/>
    <dgm:cxn modelId="{4DF31890-27A1-450F-BE6D-72377BA35345}" type="presOf" srcId="{F3EDCA82-EF8C-4482-B01A-3CA755793014}" destId="{B04B6220-7424-400B-8F60-2C1874B36A7E}" srcOrd="0" destOrd="0" presId="urn:microsoft.com/office/officeart/2005/8/layout/vList3"/>
    <dgm:cxn modelId="{F9247643-DC33-4687-808E-0C52936D9613}" srcId="{DC519F0D-FFC3-48BB-8071-E42F12FF9801}" destId="{83C5D79D-6339-464B-9CDD-56410B13905F}" srcOrd="2" destOrd="0" parTransId="{48C1972E-628E-4751-9775-AC741A61469D}" sibTransId="{92669A64-3961-45B5-9DD7-EE4160737A4A}"/>
    <dgm:cxn modelId="{78F3E559-0688-4A6F-9A7F-8405CA004F73}" type="presOf" srcId="{83C5D79D-6339-464B-9CDD-56410B13905F}" destId="{101F6827-2911-4FE4-A970-1FE4EB35AE3E}" srcOrd="0" destOrd="0" presId="urn:microsoft.com/office/officeart/2005/8/layout/vList3"/>
    <dgm:cxn modelId="{3F3BE22D-5520-4324-8956-6FF2EA22476F}" srcId="{DC519F0D-FFC3-48BB-8071-E42F12FF9801}" destId="{F3EDCA82-EF8C-4482-B01A-3CA755793014}" srcOrd="0" destOrd="0" parTransId="{0CE51CB2-4D09-45E3-9252-79E0AEF5AD48}" sibTransId="{D979A7D2-2F9C-4FA4-8449-332D36792B59}"/>
    <dgm:cxn modelId="{B62E497F-5E24-420A-A94D-49D730689BB6}" type="presOf" srcId="{DC519F0D-FFC3-48BB-8071-E42F12FF9801}" destId="{F40346E9-6E95-4984-992E-60EE35BA21CC}" srcOrd="0" destOrd="0" presId="urn:microsoft.com/office/officeart/2005/8/layout/vList3"/>
    <dgm:cxn modelId="{1E5A3665-FF5C-4DDF-9E7C-44CAB1712330}" type="presParOf" srcId="{F40346E9-6E95-4984-992E-60EE35BA21CC}" destId="{1E7EFE68-4D38-43AC-A950-A9B2D2AB0A9A}" srcOrd="0" destOrd="0" presId="urn:microsoft.com/office/officeart/2005/8/layout/vList3"/>
    <dgm:cxn modelId="{2CCA8F2F-436D-439F-97EC-243BC332BCAC}" type="presParOf" srcId="{1E7EFE68-4D38-43AC-A950-A9B2D2AB0A9A}" destId="{1B277D7D-8E05-424B-BE22-6EAB4F52968F}" srcOrd="0" destOrd="0" presId="urn:microsoft.com/office/officeart/2005/8/layout/vList3"/>
    <dgm:cxn modelId="{0458C8B5-86C2-4DFE-BFC5-192FFDF5EF0E}" type="presParOf" srcId="{1E7EFE68-4D38-43AC-A950-A9B2D2AB0A9A}" destId="{B04B6220-7424-400B-8F60-2C1874B36A7E}" srcOrd="1" destOrd="0" presId="urn:microsoft.com/office/officeart/2005/8/layout/vList3"/>
    <dgm:cxn modelId="{97DE1B90-5D2A-4FEA-B919-6CEC6817EE02}" type="presParOf" srcId="{F40346E9-6E95-4984-992E-60EE35BA21CC}" destId="{0E185E53-282D-4652-B13A-23AFABD72530}" srcOrd="1" destOrd="0" presId="urn:microsoft.com/office/officeart/2005/8/layout/vList3"/>
    <dgm:cxn modelId="{B81CD9FF-073B-427E-A632-38DE51612488}" type="presParOf" srcId="{F40346E9-6E95-4984-992E-60EE35BA21CC}" destId="{6D26EA6B-BC45-444B-B1EA-85E9AFE48D96}" srcOrd="2" destOrd="0" presId="urn:microsoft.com/office/officeart/2005/8/layout/vList3"/>
    <dgm:cxn modelId="{1ADC793B-EEA4-4367-AB8F-499FA6786219}" type="presParOf" srcId="{6D26EA6B-BC45-444B-B1EA-85E9AFE48D96}" destId="{1B795A30-DACA-4459-BD8B-454F31812688}" srcOrd="0" destOrd="0" presId="urn:microsoft.com/office/officeart/2005/8/layout/vList3"/>
    <dgm:cxn modelId="{8367BB4D-2880-4026-A620-C5E54FD3E65A}" type="presParOf" srcId="{6D26EA6B-BC45-444B-B1EA-85E9AFE48D96}" destId="{7DF2F4E0-2B67-4995-B824-43720E3BE3B9}" srcOrd="1" destOrd="0" presId="urn:microsoft.com/office/officeart/2005/8/layout/vList3"/>
    <dgm:cxn modelId="{826668F3-051D-4BC1-ACA5-71BD4F75EC49}" type="presParOf" srcId="{F40346E9-6E95-4984-992E-60EE35BA21CC}" destId="{0FC9C9FD-8994-4C03-8384-12F931B2653F}" srcOrd="3" destOrd="0" presId="urn:microsoft.com/office/officeart/2005/8/layout/vList3"/>
    <dgm:cxn modelId="{B9338FB1-F842-4857-B986-8DC69AF5A992}" type="presParOf" srcId="{F40346E9-6E95-4984-992E-60EE35BA21CC}" destId="{EA6E94AB-1DEF-440E-9FFB-81E6FDBFB012}" srcOrd="4" destOrd="0" presId="urn:microsoft.com/office/officeart/2005/8/layout/vList3"/>
    <dgm:cxn modelId="{A1FD9812-20D0-44A8-B020-F7F6274F206A}" type="presParOf" srcId="{EA6E94AB-1DEF-440E-9FFB-81E6FDBFB012}" destId="{B5B098C7-9F11-4A29-86A8-DEDF8430CFD4}" srcOrd="0" destOrd="0" presId="urn:microsoft.com/office/officeart/2005/8/layout/vList3"/>
    <dgm:cxn modelId="{8ADF4FF9-D766-4517-8FBB-18D8F474D287}" type="presParOf" srcId="{EA6E94AB-1DEF-440E-9FFB-81E6FDBFB012}" destId="{101F6827-2911-4FE4-A970-1FE4EB35AE3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519F0D-FFC3-48BB-8071-E42F12FF980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EDCA82-EF8C-4482-B01A-3CA755793014}">
      <dgm:prSet phldrT="[テキスト]"/>
      <dgm:spPr/>
      <dgm:t>
        <a:bodyPr/>
        <a:lstStyle/>
        <a:p>
          <a:r>
            <a:rPr kumimoji="1" lang="en-US" altLang="ja-JP" dirty="0" smtClean="0"/>
            <a:t>Quantification of muscle US</a:t>
          </a:r>
          <a:endParaRPr kumimoji="1" lang="ja-JP" altLang="en-US" dirty="0"/>
        </a:p>
      </dgm:t>
    </dgm:pt>
    <dgm:pt modelId="{0CE51CB2-4D09-45E3-9252-79E0AEF5AD48}" type="par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D979A7D2-2F9C-4FA4-8449-332D36792B59}" type="sib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39CD2D24-3174-4D43-8FDC-B1DAE55A7978}">
      <dgm:prSet phldrT="[テキスト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kumimoji="1" lang="en-US" altLang="ja-JP" dirty="0" smtClean="0"/>
            <a:t>Texture analysis</a:t>
          </a:r>
          <a:endParaRPr kumimoji="1" lang="ja-JP" altLang="en-US" dirty="0"/>
        </a:p>
      </dgm:t>
    </dgm:pt>
    <dgm:pt modelId="{7F98141B-6D77-4D12-B121-CB88E1BCD96C}" type="par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DC929EC1-0F81-49D9-8F15-88CE53ACE36C}" type="sib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83C5D79D-6339-464B-9CDD-56410B13905F}">
      <dgm:prSet phldrT="[テキスト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kumimoji="1" lang="en-US" altLang="ja-JP" dirty="0" err="1" smtClean="0"/>
            <a:t>Radiomics</a:t>
          </a:r>
          <a:r>
            <a:rPr kumimoji="1" lang="en-US" altLang="ja-JP" dirty="0" smtClean="0"/>
            <a:t> and </a:t>
          </a:r>
        </a:p>
        <a:p>
          <a:r>
            <a:rPr kumimoji="1" lang="en-US" altLang="ja-JP" dirty="0" smtClean="0"/>
            <a:t>Machine learning</a:t>
          </a:r>
          <a:endParaRPr kumimoji="1" lang="ja-JP" altLang="en-US" dirty="0"/>
        </a:p>
      </dgm:t>
    </dgm:pt>
    <dgm:pt modelId="{48C1972E-628E-4751-9775-AC741A61469D}" type="par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92669A64-3961-45B5-9DD7-EE4160737A4A}" type="sib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F40346E9-6E95-4984-992E-60EE35BA21CC}" type="pres">
      <dgm:prSet presAssocID="{DC519F0D-FFC3-48BB-8071-E42F12FF9801}" presName="linearFlow" presStyleCnt="0">
        <dgm:presLayoutVars>
          <dgm:dir/>
          <dgm:resizeHandles val="exact"/>
        </dgm:presLayoutVars>
      </dgm:prSet>
      <dgm:spPr/>
    </dgm:pt>
    <dgm:pt modelId="{1E7EFE68-4D38-43AC-A950-A9B2D2AB0A9A}" type="pres">
      <dgm:prSet presAssocID="{F3EDCA82-EF8C-4482-B01A-3CA755793014}" presName="composite" presStyleCnt="0"/>
      <dgm:spPr/>
    </dgm:pt>
    <dgm:pt modelId="{1B277D7D-8E05-424B-BE22-6EAB4F52968F}" type="pres">
      <dgm:prSet presAssocID="{F3EDCA82-EF8C-4482-B01A-3CA755793014}" presName="imgShp" presStyleLbl="fgImgPlace1" presStyleIdx="0" presStyleCnt="3"/>
      <dgm:spPr/>
    </dgm:pt>
    <dgm:pt modelId="{B04B6220-7424-400B-8F60-2C1874B36A7E}" type="pres">
      <dgm:prSet presAssocID="{F3EDCA82-EF8C-4482-B01A-3CA75579301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E185E53-282D-4652-B13A-23AFABD72530}" type="pres">
      <dgm:prSet presAssocID="{D979A7D2-2F9C-4FA4-8449-332D36792B59}" presName="spacing" presStyleCnt="0"/>
      <dgm:spPr/>
    </dgm:pt>
    <dgm:pt modelId="{6D26EA6B-BC45-444B-B1EA-85E9AFE48D96}" type="pres">
      <dgm:prSet presAssocID="{39CD2D24-3174-4D43-8FDC-B1DAE55A7978}" presName="composite" presStyleCnt="0"/>
      <dgm:spPr/>
    </dgm:pt>
    <dgm:pt modelId="{1B795A30-DACA-4459-BD8B-454F31812688}" type="pres">
      <dgm:prSet presAssocID="{39CD2D24-3174-4D43-8FDC-B1DAE55A7978}" presName="imgShp" presStyleLbl="fgImgPlace1" presStyleIdx="1" presStyleCnt="3"/>
      <dgm:spPr/>
    </dgm:pt>
    <dgm:pt modelId="{7DF2F4E0-2B67-4995-B824-43720E3BE3B9}" type="pres">
      <dgm:prSet presAssocID="{39CD2D24-3174-4D43-8FDC-B1DAE55A797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C9C9FD-8994-4C03-8384-12F931B2653F}" type="pres">
      <dgm:prSet presAssocID="{DC929EC1-0F81-49D9-8F15-88CE53ACE36C}" presName="spacing" presStyleCnt="0"/>
      <dgm:spPr/>
    </dgm:pt>
    <dgm:pt modelId="{EA6E94AB-1DEF-440E-9FFB-81E6FDBFB012}" type="pres">
      <dgm:prSet presAssocID="{83C5D79D-6339-464B-9CDD-56410B13905F}" presName="composite" presStyleCnt="0"/>
      <dgm:spPr/>
    </dgm:pt>
    <dgm:pt modelId="{B5B098C7-9F11-4A29-86A8-DEDF8430CFD4}" type="pres">
      <dgm:prSet presAssocID="{83C5D79D-6339-464B-9CDD-56410B13905F}" presName="imgShp" presStyleLbl="fgImgPlace1" presStyleIdx="2" presStyleCnt="3"/>
      <dgm:spPr/>
    </dgm:pt>
    <dgm:pt modelId="{101F6827-2911-4FE4-A970-1FE4EB35AE3E}" type="pres">
      <dgm:prSet presAssocID="{83C5D79D-6339-464B-9CDD-56410B13905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39ECE22C-1A1C-406E-9EB5-AF012251E3F9}" type="presOf" srcId="{39CD2D24-3174-4D43-8FDC-B1DAE55A7978}" destId="{7DF2F4E0-2B67-4995-B824-43720E3BE3B9}" srcOrd="0" destOrd="0" presId="urn:microsoft.com/office/officeart/2005/8/layout/vList3"/>
    <dgm:cxn modelId="{1B9C8C9E-66FD-4521-8CB8-88945003FCC5}" srcId="{DC519F0D-FFC3-48BB-8071-E42F12FF9801}" destId="{39CD2D24-3174-4D43-8FDC-B1DAE55A7978}" srcOrd="1" destOrd="0" parTransId="{7F98141B-6D77-4D12-B121-CB88E1BCD96C}" sibTransId="{DC929EC1-0F81-49D9-8F15-88CE53ACE36C}"/>
    <dgm:cxn modelId="{4DF31890-27A1-450F-BE6D-72377BA35345}" type="presOf" srcId="{F3EDCA82-EF8C-4482-B01A-3CA755793014}" destId="{B04B6220-7424-400B-8F60-2C1874B36A7E}" srcOrd="0" destOrd="0" presId="urn:microsoft.com/office/officeart/2005/8/layout/vList3"/>
    <dgm:cxn modelId="{F9247643-DC33-4687-808E-0C52936D9613}" srcId="{DC519F0D-FFC3-48BB-8071-E42F12FF9801}" destId="{83C5D79D-6339-464B-9CDD-56410B13905F}" srcOrd="2" destOrd="0" parTransId="{48C1972E-628E-4751-9775-AC741A61469D}" sibTransId="{92669A64-3961-45B5-9DD7-EE4160737A4A}"/>
    <dgm:cxn modelId="{78F3E559-0688-4A6F-9A7F-8405CA004F73}" type="presOf" srcId="{83C5D79D-6339-464B-9CDD-56410B13905F}" destId="{101F6827-2911-4FE4-A970-1FE4EB35AE3E}" srcOrd="0" destOrd="0" presId="urn:microsoft.com/office/officeart/2005/8/layout/vList3"/>
    <dgm:cxn modelId="{3F3BE22D-5520-4324-8956-6FF2EA22476F}" srcId="{DC519F0D-FFC3-48BB-8071-E42F12FF9801}" destId="{F3EDCA82-EF8C-4482-B01A-3CA755793014}" srcOrd="0" destOrd="0" parTransId="{0CE51CB2-4D09-45E3-9252-79E0AEF5AD48}" sibTransId="{D979A7D2-2F9C-4FA4-8449-332D36792B59}"/>
    <dgm:cxn modelId="{B62E497F-5E24-420A-A94D-49D730689BB6}" type="presOf" srcId="{DC519F0D-FFC3-48BB-8071-E42F12FF9801}" destId="{F40346E9-6E95-4984-992E-60EE35BA21CC}" srcOrd="0" destOrd="0" presId="urn:microsoft.com/office/officeart/2005/8/layout/vList3"/>
    <dgm:cxn modelId="{1E5A3665-FF5C-4DDF-9E7C-44CAB1712330}" type="presParOf" srcId="{F40346E9-6E95-4984-992E-60EE35BA21CC}" destId="{1E7EFE68-4D38-43AC-A950-A9B2D2AB0A9A}" srcOrd="0" destOrd="0" presId="urn:microsoft.com/office/officeart/2005/8/layout/vList3"/>
    <dgm:cxn modelId="{2CCA8F2F-436D-439F-97EC-243BC332BCAC}" type="presParOf" srcId="{1E7EFE68-4D38-43AC-A950-A9B2D2AB0A9A}" destId="{1B277D7D-8E05-424B-BE22-6EAB4F52968F}" srcOrd="0" destOrd="0" presId="urn:microsoft.com/office/officeart/2005/8/layout/vList3"/>
    <dgm:cxn modelId="{0458C8B5-86C2-4DFE-BFC5-192FFDF5EF0E}" type="presParOf" srcId="{1E7EFE68-4D38-43AC-A950-A9B2D2AB0A9A}" destId="{B04B6220-7424-400B-8F60-2C1874B36A7E}" srcOrd="1" destOrd="0" presId="urn:microsoft.com/office/officeart/2005/8/layout/vList3"/>
    <dgm:cxn modelId="{97DE1B90-5D2A-4FEA-B919-6CEC6817EE02}" type="presParOf" srcId="{F40346E9-6E95-4984-992E-60EE35BA21CC}" destId="{0E185E53-282D-4652-B13A-23AFABD72530}" srcOrd="1" destOrd="0" presId="urn:microsoft.com/office/officeart/2005/8/layout/vList3"/>
    <dgm:cxn modelId="{B81CD9FF-073B-427E-A632-38DE51612488}" type="presParOf" srcId="{F40346E9-6E95-4984-992E-60EE35BA21CC}" destId="{6D26EA6B-BC45-444B-B1EA-85E9AFE48D96}" srcOrd="2" destOrd="0" presId="urn:microsoft.com/office/officeart/2005/8/layout/vList3"/>
    <dgm:cxn modelId="{1ADC793B-EEA4-4367-AB8F-499FA6786219}" type="presParOf" srcId="{6D26EA6B-BC45-444B-B1EA-85E9AFE48D96}" destId="{1B795A30-DACA-4459-BD8B-454F31812688}" srcOrd="0" destOrd="0" presId="urn:microsoft.com/office/officeart/2005/8/layout/vList3"/>
    <dgm:cxn modelId="{8367BB4D-2880-4026-A620-C5E54FD3E65A}" type="presParOf" srcId="{6D26EA6B-BC45-444B-B1EA-85E9AFE48D96}" destId="{7DF2F4E0-2B67-4995-B824-43720E3BE3B9}" srcOrd="1" destOrd="0" presId="urn:microsoft.com/office/officeart/2005/8/layout/vList3"/>
    <dgm:cxn modelId="{826668F3-051D-4BC1-ACA5-71BD4F75EC49}" type="presParOf" srcId="{F40346E9-6E95-4984-992E-60EE35BA21CC}" destId="{0FC9C9FD-8994-4C03-8384-12F931B2653F}" srcOrd="3" destOrd="0" presId="urn:microsoft.com/office/officeart/2005/8/layout/vList3"/>
    <dgm:cxn modelId="{B9338FB1-F842-4857-B986-8DC69AF5A992}" type="presParOf" srcId="{F40346E9-6E95-4984-992E-60EE35BA21CC}" destId="{EA6E94AB-1DEF-440E-9FFB-81E6FDBFB012}" srcOrd="4" destOrd="0" presId="urn:microsoft.com/office/officeart/2005/8/layout/vList3"/>
    <dgm:cxn modelId="{A1FD9812-20D0-44A8-B020-F7F6274F206A}" type="presParOf" srcId="{EA6E94AB-1DEF-440E-9FFB-81E6FDBFB012}" destId="{B5B098C7-9F11-4A29-86A8-DEDF8430CFD4}" srcOrd="0" destOrd="0" presId="urn:microsoft.com/office/officeart/2005/8/layout/vList3"/>
    <dgm:cxn modelId="{8ADF4FF9-D766-4517-8FBB-18D8F474D287}" type="presParOf" srcId="{EA6E94AB-1DEF-440E-9FFB-81E6FDBFB012}" destId="{101F6827-2911-4FE4-A970-1FE4EB35AE3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519F0D-FFC3-48BB-8071-E42F12FF980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EDCA82-EF8C-4482-B01A-3CA755793014}">
      <dgm:prSet phldrT="[テキスト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kumimoji="1" lang="en-US" altLang="ja-JP" dirty="0" smtClean="0"/>
            <a:t>Quantification of muscle US</a:t>
          </a:r>
          <a:endParaRPr kumimoji="1" lang="ja-JP" altLang="en-US" dirty="0"/>
        </a:p>
      </dgm:t>
    </dgm:pt>
    <dgm:pt modelId="{0CE51CB2-4D09-45E3-9252-79E0AEF5AD48}" type="par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D979A7D2-2F9C-4FA4-8449-332D36792B59}" type="sib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39CD2D24-3174-4D43-8FDC-B1DAE55A7978}">
      <dgm:prSet phldrT="[テキスト]"/>
      <dgm:spPr>
        <a:solidFill>
          <a:schemeClr val="accent1"/>
        </a:solidFill>
      </dgm:spPr>
      <dgm:t>
        <a:bodyPr/>
        <a:lstStyle/>
        <a:p>
          <a:r>
            <a:rPr kumimoji="1" lang="en-US" altLang="ja-JP" dirty="0" smtClean="0"/>
            <a:t>Texture analysis</a:t>
          </a:r>
          <a:endParaRPr kumimoji="1" lang="ja-JP" altLang="en-US" dirty="0"/>
        </a:p>
      </dgm:t>
    </dgm:pt>
    <dgm:pt modelId="{7F98141B-6D77-4D12-B121-CB88E1BCD96C}" type="par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DC929EC1-0F81-49D9-8F15-88CE53ACE36C}" type="sib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83C5D79D-6339-464B-9CDD-56410B13905F}">
      <dgm:prSet phldrT="[テキスト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kumimoji="1" lang="en-US" altLang="ja-JP" dirty="0" err="1" smtClean="0"/>
            <a:t>Radiomics</a:t>
          </a:r>
          <a:r>
            <a:rPr kumimoji="1" lang="en-US" altLang="ja-JP" dirty="0" smtClean="0"/>
            <a:t> and </a:t>
          </a:r>
        </a:p>
        <a:p>
          <a:r>
            <a:rPr kumimoji="1" lang="en-US" altLang="ja-JP" dirty="0" smtClean="0"/>
            <a:t>Machine learning</a:t>
          </a:r>
          <a:endParaRPr kumimoji="1" lang="ja-JP" altLang="en-US" dirty="0"/>
        </a:p>
      </dgm:t>
    </dgm:pt>
    <dgm:pt modelId="{48C1972E-628E-4751-9775-AC741A61469D}" type="par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92669A64-3961-45B5-9DD7-EE4160737A4A}" type="sib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F40346E9-6E95-4984-992E-60EE35BA21CC}" type="pres">
      <dgm:prSet presAssocID="{DC519F0D-FFC3-48BB-8071-E42F12FF9801}" presName="linearFlow" presStyleCnt="0">
        <dgm:presLayoutVars>
          <dgm:dir/>
          <dgm:resizeHandles val="exact"/>
        </dgm:presLayoutVars>
      </dgm:prSet>
      <dgm:spPr/>
    </dgm:pt>
    <dgm:pt modelId="{1E7EFE68-4D38-43AC-A950-A9B2D2AB0A9A}" type="pres">
      <dgm:prSet presAssocID="{F3EDCA82-EF8C-4482-B01A-3CA755793014}" presName="composite" presStyleCnt="0"/>
      <dgm:spPr/>
    </dgm:pt>
    <dgm:pt modelId="{1B277D7D-8E05-424B-BE22-6EAB4F52968F}" type="pres">
      <dgm:prSet presAssocID="{F3EDCA82-EF8C-4482-B01A-3CA755793014}" presName="imgShp" presStyleLbl="fgImgPlace1" presStyleIdx="0" presStyleCnt="3"/>
      <dgm:spPr/>
    </dgm:pt>
    <dgm:pt modelId="{B04B6220-7424-400B-8F60-2C1874B36A7E}" type="pres">
      <dgm:prSet presAssocID="{F3EDCA82-EF8C-4482-B01A-3CA75579301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E185E53-282D-4652-B13A-23AFABD72530}" type="pres">
      <dgm:prSet presAssocID="{D979A7D2-2F9C-4FA4-8449-332D36792B59}" presName="spacing" presStyleCnt="0"/>
      <dgm:spPr/>
    </dgm:pt>
    <dgm:pt modelId="{6D26EA6B-BC45-444B-B1EA-85E9AFE48D96}" type="pres">
      <dgm:prSet presAssocID="{39CD2D24-3174-4D43-8FDC-B1DAE55A7978}" presName="composite" presStyleCnt="0"/>
      <dgm:spPr/>
    </dgm:pt>
    <dgm:pt modelId="{1B795A30-DACA-4459-BD8B-454F31812688}" type="pres">
      <dgm:prSet presAssocID="{39CD2D24-3174-4D43-8FDC-B1DAE55A7978}" presName="imgShp" presStyleLbl="fgImgPlace1" presStyleIdx="1" presStyleCnt="3"/>
      <dgm:spPr/>
    </dgm:pt>
    <dgm:pt modelId="{7DF2F4E0-2B67-4995-B824-43720E3BE3B9}" type="pres">
      <dgm:prSet presAssocID="{39CD2D24-3174-4D43-8FDC-B1DAE55A797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C9C9FD-8994-4C03-8384-12F931B2653F}" type="pres">
      <dgm:prSet presAssocID="{DC929EC1-0F81-49D9-8F15-88CE53ACE36C}" presName="spacing" presStyleCnt="0"/>
      <dgm:spPr/>
    </dgm:pt>
    <dgm:pt modelId="{EA6E94AB-1DEF-440E-9FFB-81E6FDBFB012}" type="pres">
      <dgm:prSet presAssocID="{83C5D79D-6339-464B-9CDD-56410B13905F}" presName="composite" presStyleCnt="0"/>
      <dgm:spPr/>
    </dgm:pt>
    <dgm:pt modelId="{B5B098C7-9F11-4A29-86A8-DEDF8430CFD4}" type="pres">
      <dgm:prSet presAssocID="{83C5D79D-6339-464B-9CDD-56410B13905F}" presName="imgShp" presStyleLbl="fgImgPlace1" presStyleIdx="2" presStyleCnt="3"/>
      <dgm:spPr/>
    </dgm:pt>
    <dgm:pt modelId="{101F6827-2911-4FE4-A970-1FE4EB35AE3E}" type="pres">
      <dgm:prSet presAssocID="{83C5D79D-6339-464B-9CDD-56410B13905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39ECE22C-1A1C-406E-9EB5-AF012251E3F9}" type="presOf" srcId="{39CD2D24-3174-4D43-8FDC-B1DAE55A7978}" destId="{7DF2F4E0-2B67-4995-B824-43720E3BE3B9}" srcOrd="0" destOrd="0" presId="urn:microsoft.com/office/officeart/2005/8/layout/vList3"/>
    <dgm:cxn modelId="{1B9C8C9E-66FD-4521-8CB8-88945003FCC5}" srcId="{DC519F0D-FFC3-48BB-8071-E42F12FF9801}" destId="{39CD2D24-3174-4D43-8FDC-B1DAE55A7978}" srcOrd="1" destOrd="0" parTransId="{7F98141B-6D77-4D12-B121-CB88E1BCD96C}" sibTransId="{DC929EC1-0F81-49D9-8F15-88CE53ACE36C}"/>
    <dgm:cxn modelId="{4DF31890-27A1-450F-BE6D-72377BA35345}" type="presOf" srcId="{F3EDCA82-EF8C-4482-B01A-3CA755793014}" destId="{B04B6220-7424-400B-8F60-2C1874B36A7E}" srcOrd="0" destOrd="0" presId="urn:microsoft.com/office/officeart/2005/8/layout/vList3"/>
    <dgm:cxn modelId="{F9247643-DC33-4687-808E-0C52936D9613}" srcId="{DC519F0D-FFC3-48BB-8071-E42F12FF9801}" destId="{83C5D79D-6339-464B-9CDD-56410B13905F}" srcOrd="2" destOrd="0" parTransId="{48C1972E-628E-4751-9775-AC741A61469D}" sibTransId="{92669A64-3961-45B5-9DD7-EE4160737A4A}"/>
    <dgm:cxn modelId="{78F3E559-0688-4A6F-9A7F-8405CA004F73}" type="presOf" srcId="{83C5D79D-6339-464B-9CDD-56410B13905F}" destId="{101F6827-2911-4FE4-A970-1FE4EB35AE3E}" srcOrd="0" destOrd="0" presId="urn:microsoft.com/office/officeart/2005/8/layout/vList3"/>
    <dgm:cxn modelId="{3F3BE22D-5520-4324-8956-6FF2EA22476F}" srcId="{DC519F0D-FFC3-48BB-8071-E42F12FF9801}" destId="{F3EDCA82-EF8C-4482-B01A-3CA755793014}" srcOrd="0" destOrd="0" parTransId="{0CE51CB2-4D09-45E3-9252-79E0AEF5AD48}" sibTransId="{D979A7D2-2F9C-4FA4-8449-332D36792B59}"/>
    <dgm:cxn modelId="{B62E497F-5E24-420A-A94D-49D730689BB6}" type="presOf" srcId="{DC519F0D-FFC3-48BB-8071-E42F12FF9801}" destId="{F40346E9-6E95-4984-992E-60EE35BA21CC}" srcOrd="0" destOrd="0" presId="urn:microsoft.com/office/officeart/2005/8/layout/vList3"/>
    <dgm:cxn modelId="{1E5A3665-FF5C-4DDF-9E7C-44CAB1712330}" type="presParOf" srcId="{F40346E9-6E95-4984-992E-60EE35BA21CC}" destId="{1E7EFE68-4D38-43AC-A950-A9B2D2AB0A9A}" srcOrd="0" destOrd="0" presId="urn:microsoft.com/office/officeart/2005/8/layout/vList3"/>
    <dgm:cxn modelId="{2CCA8F2F-436D-439F-97EC-243BC332BCAC}" type="presParOf" srcId="{1E7EFE68-4D38-43AC-A950-A9B2D2AB0A9A}" destId="{1B277D7D-8E05-424B-BE22-6EAB4F52968F}" srcOrd="0" destOrd="0" presId="urn:microsoft.com/office/officeart/2005/8/layout/vList3"/>
    <dgm:cxn modelId="{0458C8B5-86C2-4DFE-BFC5-192FFDF5EF0E}" type="presParOf" srcId="{1E7EFE68-4D38-43AC-A950-A9B2D2AB0A9A}" destId="{B04B6220-7424-400B-8F60-2C1874B36A7E}" srcOrd="1" destOrd="0" presId="urn:microsoft.com/office/officeart/2005/8/layout/vList3"/>
    <dgm:cxn modelId="{97DE1B90-5D2A-4FEA-B919-6CEC6817EE02}" type="presParOf" srcId="{F40346E9-6E95-4984-992E-60EE35BA21CC}" destId="{0E185E53-282D-4652-B13A-23AFABD72530}" srcOrd="1" destOrd="0" presId="urn:microsoft.com/office/officeart/2005/8/layout/vList3"/>
    <dgm:cxn modelId="{B81CD9FF-073B-427E-A632-38DE51612488}" type="presParOf" srcId="{F40346E9-6E95-4984-992E-60EE35BA21CC}" destId="{6D26EA6B-BC45-444B-B1EA-85E9AFE48D96}" srcOrd="2" destOrd="0" presId="urn:microsoft.com/office/officeart/2005/8/layout/vList3"/>
    <dgm:cxn modelId="{1ADC793B-EEA4-4367-AB8F-499FA6786219}" type="presParOf" srcId="{6D26EA6B-BC45-444B-B1EA-85E9AFE48D96}" destId="{1B795A30-DACA-4459-BD8B-454F31812688}" srcOrd="0" destOrd="0" presId="urn:microsoft.com/office/officeart/2005/8/layout/vList3"/>
    <dgm:cxn modelId="{8367BB4D-2880-4026-A620-C5E54FD3E65A}" type="presParOf" srcId="{6D26EA6B-BC45-444B-B1EA-85E9AFE48D96}" destId="{7DF2F4E0-2B67-4995-B824-43720E3BE3B9}" srcOrd="1" destOrd="0" presId="urn:microsoft.com/office/officeart/2005/8/layout/vList3"/>
    <dgm:cxn modelId="{826668F3-051D-4BC1-ACA5-71BD4F75EC49}" type="presParOf" srcId="{F40346E9-6E95-4984-992E-60EE35BA21CC}" destId="{0FC9C9FD-8994-4C03-8384-12F931B2653F}" srcOrd="3" destOrd="0" presId="urn:microsoft.com/office/officeart/2005/8/layout/vList3"/>
    <dgm:cxn modelId="{B9338FB1-F842-4857-B986-8DC69AF5A992}" type="presParOf" srcId="{F40346E9-6E95-4984-992E-60EE35BA21CC}" destId="{EA6E94AB-1DEF-440E-9FFB-81E6FDBFB012}" srcOrd="4" destOrd="0" presId="urn:microsoft.com/office/officeart/2005/8/layout/vList3"/>
    <dgm:cxn modelId="{A1FD9812-20D0-44A8-B020-F7F6274F206A}" type="presParOf" srcId="{EA6E94AB-1DEF-440E-9FFB-81E6FDBFB012}" destId="{B5B098C7-9F11-4A29-86A8-DEDF8430CFD4}" srcOrd="0" destOrd="0" presId="urn:microsoft.com/office/officeart/2005/8/layout/vList3"/>
    <dgm:cxn modelId="{8ADF4FF9-D766-4517-8FBB-18D8F474D287}" type="presParOf" srcId="{EA6E94AB-1DEF-440E-9FFB-81E6FDBFB012}" destId="{101F6827-2911-4FE4-A970-1FE4EB35AE3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519F0D-FFC3-48BB-8071-E42F12FF980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EDCA82-EF8C-4482-B01A-3CA755793014}">
      <dgm:prSet phldrT="[テキスト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kumimoji="1" lang="en-US" altLang="ja-JP" dirty="0" smtClean="0"/>
            <a:t>Quantification of muscle US</a:t>
          </a:r>
          <a:endParaRPr kumimoji="1" lang="ja-JP" altLang="en-US" dirty="0"/>
        </a:p>
      </dgm:t>
    </dgm:pt>
    <dgm:pt modelId="{0CE51CB2-4D09-45E3-9252-79E0AEF5AD48}" type="par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D979A7D2-2F9C-4FA4-8449-332D36792B59}" type="sibTrans" cxnId="{3F3BE22D-5520-4324-8956-6FF2EA22476F}">
      <dgm:prSet/>
      <dgm:spPr/>
      <dgm:t>
        <a:bodyPr/>
        <a:lstStyle/>
        <a:p>
          <a:endParaRPr kumimoji="1" lang="ja-JP" altLang="en-US"/>
        </a:p>
      </dgm:t>
    </dgm:pt>
    <dgm:pt modelId="{39CD2D24-3174-4D43-8FDC-B1DAE55A7978}">
      <dgm:prSet phldrT="[テキスト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kumimoji="1" lang="en-US" altLang="ja-JP" dirty="0" smtClean="0"/>
            <a:t>Texture analysis</a:t>
          </a:r>
          <a:endParaRPr kumimoji="1" lang="ja-JP" altLang="en-US" dirty="0"/>
        </a:p>
      </dgm:t>
    </dgm:pt>
    <dgm:pt modelId="{7F98141B-6D77-4D12-B121-CB88E1BCD96C}" type="par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DC929EC1-0F81-49D9-8F15-88CE53ACE36C}" type="sibTrans" cxnId="{1B9C8C9E-66FD-4521-8CB8-88945003FCC5}">
      <dgm:prSet/>
      <dgm:spPr/>
      <dgm:t>
        <a:bodyPr/>
        <a:lstStyle/>
        <a:p>
          <a:endParaRPr kumimoji="1" lang="ja-JP" altLang="en-US"/>
        </a:p>
      </dgm:t>
    </dgm:pt>
    <dgm:pt modelId="{83C5D79D-6339-464B-9CDD-56410B13905F}">
      <dgm:prSet phldrT="[テキスト]"/>
      <dgm:spPr/>
      <dgm:t>
        <a:bodyPr/>
        <a:lstStyle/>
        <a:p>
          <a:r>
            <a:rPr kumimoji="1" lang="en-US" altLang="ja-JP" dirty="0" err="1" smtClean="0"/>
            <a:t>Radiomics</a:t>
          </a:r>
          <a:r>
            <a:rPr kumimoji="1" lang="en-US" altLang="ja-JP" dirty="0" smtClean="0"/>
            <a:t> and </a:t>
          </a:r>
        </a:p>
        <a:p>
          <a:r>
            <a:rPr kumimoji="1" lang="en-US" altLang="ja-JP" dirty="0" smtClean="0"/>
            <a:t>Machine learning</a:t>
          </a:r>
          <a:endParaRPr kumimoji="1" lang="ja-JP" altLang="en-US" dirty="0"/>
        </a:p>
      </dgm:t>
    </dgm:pt>
    <dgm:pt modelId="{48C1972E-628E-4751-9775-AC741A61469D}" type="par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92669A64-3961-45B5-9DD7-EE4160737A4A}" type="sibTrans" cxnId="{F9247643-DC33-4687-808E-0C52936D9613}">
      <dgm:prSet/>
      <dgm:spPr/>
      <dgm:t>
        <a:bodyPr/>
        <a:lstStyle/>
        <a:p>
          <a:endParaRPr kumimoji="1" lang="ja-JP" altLang="en-US"/>
        </a:p>
      </dgm:t>
    </dgm:pt>
    <dgm:pt modelId="{F40346E9-6E95-4984-992E-60EE35BA21CC}" type="pres">
      <dgm:prSet presAssocID="{DC519F0D-FFC3-48BB-8071-E42F12FF9801}" presName="linearFlow" presStyleCnt="0">
        <dgm:presLayoutVars>
          <dgm:dir/>
          <dgm:resizeHandles val="exact"/>
        </dgm:presLayoutVars>
      </dgm:prSet>
      <dgm:spPr/>
    </dgm:pt>
    <dgm:pt modelId="{1E7EFE68-4D38-43AC-A950-A9B2D2AB0A9A}" type="pres">
      <dgm:prSet presAssocID="{F3EDCA82-EF8C-4482-B01A-3CA755793014}" presName="composite" presStyleCnt="0"/>
      <dgm:spPr/>
    </dgm:pt>
    <dgm:pt modelId="{1B277D7D-8E05-424B-BE22-6EAB4F52968F}" type="pres">
      <dgm:prSet presAssocID="{F3EDCA82-EF8C-4482-B01A-3CA755793014}" presName="imgShp" presStyleLbl="fgImgPlace1" presStyleIdx="0" presStyleCnt="3"/>
      <dgm:spPr/>
    </dgm:pt>
    <dgm:pt modelId="{B04B6220-7424-400B-8F60-2C1874B36A7E}" type="pres">
      <dgm:prSet presAssocID="{F3EDCA82-EF8C-4482-B01A-3CA75579301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E185E53-282D-4652-B13A-23AFABD72530}" type="pres">
      <dgm:prSet presAssocID="{D979A7D2-2F9C-4FA4-8449-332D36792B59}" presName="spacing" presStyleCnt="0"/>
      <dgm:spPr/>
    </dgm:pt>
    <dgm:pt modelId="{6D26EA6B-BC45-444B-B1EA-85E9AFE48D96}" type="pres">
      <dgm:prSet presAssocID="{39CD2D24-3174-4D43-8FDC-B1DAE55A7978}" presName="composite" presStyleCnt="0"/>
      <dgm:spPr/>
    </dgm:pt>
    <dgm:pt modelId="{1B795A30-DACA-4459-BD8B-454F31812688}" type="pres">
      <dgm:prSet presAssocID="{39CD2D24-3174-4D43-8FDC-B1DAE55A7978}" presName="imgShp" presStyleLbl="fgImgPlace1" presStyleIdx="1" presStyleCnt="3"/>
      <dgm:spPr/>
    </dgm:pt>
    <dgm:pt modelId="{7DF2F4E0-2B67-4995-B824-43720E3BE3B9}" type="pres">
      <dgm:prSet presAssocID="{39CD2D24-3174-4D43-8FDC-B1DAE55A797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C9C9FD-8994-4C03-8384-12F931B2653F}" type="pres">
      <dgm:prSet presAssocID="{DC929EC1-0F81-49D9-8F15-88CE53ACE36C}" presName="spacing" presStyleCnt="0"/>
      <dgm:spPr/>
    </dgm:pt>
    <dgm:pt modelId="{EA6E94AB-1DEF-440E-9FFB-81E6FDBFB012}" type="pres">
      <dgm:prSet presAssocID="{83C5D79D-6339-464B-9CDD-56410B13905F}" presName="composite" presStyleCnt="0"/>
      <dgm:spPr/>
    </dgm:pt>
    <dgm:pt modelId="{B5B098C7-9F11-4A29-86A8-DEDF8430CFD4}" type="pres">
      <dgm:prSet presAssocID="{83C5D79D-6339-464B-9CDD-56410B13905F}" presName="imgShp" presStyleLbl="fgImgPlace1" presStyleIdx="2" presStyleCnt="3"/>
      <dgm:spPr/>
    </dgm:pt>
    <dgm:pt modelId="{101F6827-2911-4FE4-A970-1FE4EB35AE3E}" type="pres">
      <dgm:prSet presAssocID="{83C5D79D-6339-464B-9CDD-56410B13905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39ECE22C-1A1C-406E-9EB5-AF012251E3F9}" type="presOf" srcId="{39CD2D24-3174-4D43-8FDC-B1DAE55A7978}" destId="{7DF2F4E0-2B67-4995-B824-43720E3BE3B9}" srcOrd="0" destOrd="0" presId="urn:microsoft.com/office/officeart/2005/8/layout/vList3"/>
    <dgm:cxn modelId="{1B9C8C9E-66FD-4521-8CB8-88945003FCC5}" srcId="{DC519F0D-FFC3-48BB-8071-E42F12FF9801}" destId="{39CD2D24-3174-4D43-8FDC-B1DAE55A7978}" srcOrd="1" destOrd="0" parTransId="{7F98141B-6D77-4D12-B121-CB88E1BCD96C}" sibTransId="{DC929EC1-0F81-49D9-8F15-88CE53ACE36C}"/>
    <dgm:cxn modelId="{4DF31890-27A1-450F-BE6D-72377BA35345}" type="presOf" srcId="{F3EDCA82-EF8C-4482-B01A-3CA755793014}" destId="{B04B6220-7424-400B-8F60-2C1874B36A7E}" srcOrd="0" destOrd="0" presId="urn:microsoft.com/office/officeart/2005/8/layout/vList3"/>
    <dgm:cxn modelId="{F9247643-DC33-4687-808E-0C52936D9613}" srcId="{DC519F0D-FFC3-48BB-8071-E42F12FF9801}" destId="{83C5D79D-6339-464B-9CDD-56410B13905F}" srcOrd="2" destOrd="0" parTransId="{48C1972E-628E-4751-9775-AC741A61469D}" sibTransId="{92669A64-3961-45B5-9DD7-EE4160737A4A}"/>
    <dgm:cxn modelId="{78F3E559-0688-4A6F-9A7F-8405CA004F73}" type="presOf" srcId="{83C5D79D-6339-464B-9CDD-56410B13905F}" destId="{101F6827-2911-4FE4-A970-1FE4EB35AE3E}" srcOrd="0" destOrd="0" presId="urn:microsoft.com/office/officeart/2005/8/layout/vList3"/>
    <dgm:cxn modelId="{3F3BE22D-5520-4324-8956-6FF2EA22476F}" srcId="{DC519F0D-FFC3-48BB-8071-E42F12FF9801}" destId="{F3EDCA82-EF8C-4482-B01A-3CA755793014}" srcOrd="0" destOrd="0" parTransId="{0CE51CB2-4D09-45E3-9252-79E0AEF5AD48}" sibTransId="{D979A7D2-2F9C-4FA4-8449-332D36792B59}"/>
    <dgm:cxn modelId="{B62E497F-5E24-420A-A94D-49D730689BB6}" type="presOf" srcId="{DC519F0D-FFC3-48BB-8071-E42F12FF9801}" destId="{F40346E9-6E95-4984-992E-60EE35BA21CC}" srcOrd="0" destOrd="0" presId="urn:microsoft.com/office/officeart/2005/8/layout/vList3"/>
    <dgm:cxn modelId="{1E5A3665-FF5C-4DDF-9E7C-44CAB1712330}" type="presParOf" srcId="{F40346E9-6E95-4984-992E-60EE35BA21CC}" destId="{1E7EFE68-4D38-43AC-A950-A9B2D2AB0A9A}" srcOrd="0" destOrd="0" presId="urn:microsoft.com/office/officeart/2005/8/layout/vList3"/>
    <dgm:cxn modelId="{2CCA8F2F-436D-439F-97EC-243BC332BCAC}" type="presParOf" srcId="{1E7EFE68-4D38-43AC-A950-A9B2D2AB0A9A}" destId="{1B277D7D-8E05-424B-BE22-6EAB4F52968F}" srcOrd="0" destOrd="0" presId="urn:microsoft.com/office/officeart/2005/8/layout/vList3"/>
    <dgm:cxn modelId="{0458C8B5-86C2-4DFE-BFC5-192FFDF5EF0E}" type="presParOf" srcId="{1E7EFE68-4D38-43AC-A950-A9B2D2AB0A9A}" destId="{B04B6220-7424-400B-8F60-2C1874B36A7E}" srcOrd="1" destOrd="0" presId="urn:microsoft.com/office/officeart/2005/8/layout/vList3"/>
    <dgm:cxn modelId="{97DE1B90-5D2A-4FEA-B919-6CEC6817EE02}" type="presParOf" srcId="{F40346E9-6E95-4984-992E-60EE35BA21CC}" destId="{0E185E53-282D-4652-B13A-23AFABD72530}" srcOrd="1" destOrd="0" presId="urn:microsoft.com/office/officeart/2005/8/layout/vList3"/>
    <dgm:cxn modelId="{B81CD9FF-073B-427E-A632-38DE51612488}" type="presParOf" srcId="{F40346E9-6E95-4984-992E-60EE35BA21CC}" destId="{6D26EA6B-BC45-444B-B1EA-85E9AFE48D96}" srcOrd="2" destOrd="0" presId="urn:microsoft.com/office/officeart/2005/8/layout/vList3"/>
    <dgm:cxn modelId="{1ADC793B-EEA4-4367-AB8F-499FA6786219}" type="presParOf" srcId="{6D26EA6B-BC45-444B-B1EA-85E9AFE48D96}" destId="{1B795A30-DACA-4459-BD8B-454F31812688}" srcOrd="0" destOrd="0" presId="urn:microsoft.com/office/officeart/2005/8/layout/vList3"/>
    <dgm:cxn modelId="{8367BB4D-2880-4026-A620-C5E54FD3E65A}" type="presParOf" srcId="{6D26EA6B-BC45-444B-B1EA-85E9AFE48D96}" destId="{7DF2F4E0-2B67-4995-B824-43720E3BE3B9}" srcOrd="1" destOrd="0" presId="urn:microsoft.com/office/officeart/2005/8/layout/vList3"/>
    <dgm:cxn modelId="{826668F3-051D-4BC1-ACA5-71BD4F75EC49}" type="presParOf" srcId="{F40346E9-6E95-4984-992E-60EE35BA21CC}" destId="{0FC9C9FD-8994-4C03-8384-12F931B2653F}" srcOrd="3" destOrd="0" presId="urn:microsoft.com/office/officeart/2005/8/layout/vList3"/>
    <dgm:cxn modelId="{B9338FB1-F842-4857-B986-8DC69AF5A992}" type="presParOf" srcId="{F40346E9-6E95-4984-992E-60EE35BA21CC}" destId="{EA6E94AB-1DEF-440E-9FFB-81E6FDBFB012}" srcOrd="4" destOrd="0" presId="urn:microsoft.com/office/officeart/2005/8/layout/vList3"/>
    <dgm:cxn modelId="{A1FD9812-20D0-44A8-B020-F7F6274F206A}" type="presParOf" srcId="{EA6E94AB-1DEF-440E-9FFB-81E6FDBFB012}" destId="{B5B098C7-9F11-4A29-86A8-DEDF8430CFD4}" srcOrd="0" destOrd="0" presId="urn:microsoft.com/office/officeart/2005/8/layout/vList3"/>
    <dgm:cxn modelId="{8ADF4FF9-D766-4517-8FBB-18D8F474D287}" type="presParOf" srcId="{EA6E94AB-1DEF-440E-9FFB-81E6FDBFB012}" destId="{101F6827-2911-4FE4-A970-1FE4EB35AE3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A2DA0-8A1C-402E-8E0E-707739332977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11345-53B2-4311-AA00-D8A33463723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363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88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51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14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99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10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950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3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90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982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5650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6724F-0DF8-4A27-B517-223FC2BCC949}" type="datetimeFigureOut">
              <a:rPr kumimoji="1" lang="ja-JP" altLang="en-US" smtClean="0"/>
              <a:pPr/>
              <a:t>2017/9/16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BBFA-9BBD-464F-BA9B-22EC711B2B6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72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Yu Gothic UI" panose="020B0500000000000000" pitchFamily="50" charset="-128"/>
              </a:defRPr>
            </a:lvl1pPr>
          </a:lstStyle>
          <a:p>
            <a:fld id="{D986724F-0DF8-4A27-B517-223FC2BCC949}" type="datetimeFigureOut">
              <a:rPr lang="ja-JP" altLang="en-US" smtClean="0"/>
              <a:pPr/>
              <a:t>2017/9/16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Yu Gothic UI" panose="020B05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Yu Gothic UI" panose="020B0500000000000000" pitchFamily="50" charset="-128"/>
              </a:defRPr>
            </a:lvl1pPr>
          </a:lstStyle>
          <a:p>
            <a:fld id="{3F6FBBFA-9BBD-464F-BA9B-22EC711B2B6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058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Yu Gothic UI" panose="020B0500000000000000" pitchFamily="50" charset="-12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Yu Gothic UI" panose="020B0500000000000000" pitchFamily="50" charset="-12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Yu Gothic UI" panose="020B0500000000000000" pitchFamily="50" charset="-12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Yu Gothic UI" panose="020B0500000000000000" pitchFamily="50" charset="-12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Yu Gothic UI" panose="020B0500000000000000" pitchFamily="50" charset="-12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97877" y="1143000"/>
            <a:ext cx="7772400" cy="2221991"/>
          </a:xfrm>
        </p:spPr>
        <p:txBody>
          <a:bodyPr>
            <a:normAutofit/>
          </a:bodyPr>
          <a:lstStyle/>
          <a:p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Texture Analysis and </a:t>
            </a:r>
            <a:b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Other Quantitative Assessment of Skeletal Muscle Images</a:t>
            </a:r>
            <a:endParaRPr lang="ja-JP" altLang="en-US" sz="4000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46888" y="4572000"/>
            <a:ext cx="8681174" cy="2020823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	     Hiroyuki Nodera, MD</a:t>
            </a:r>
          </a:p>
          <a:p>
            <a:pPr algn="l"/>
            <a:r>
              <a:rPr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	Department of Neurology</a:t>
            </a:r>
          </a:p>
          <a:p>
            <a:pPr algn="l"/>
            <a:r>
              <a:rPr kumimoji="1"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	Tokushima University (Japan)</a:t>
            </a:r>
          </a:p>
          <a:p>
            <a:pPr algn="l"/>
            <a:r>
              <a:rPr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	(hnodera@tokushima-u.ac.jp)</a:t>
            </a:r>
            <a:endParaRPr kumimoji="1" lang="en-US" altLang="ja-JP" sz="2800" dirty="0" smtClean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1920240" y="253464"/>
            <a:ext cx="7100669" cy="792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World Congress of Neurology, Kyoto (09/2017)</a:t>
            </a:r>
          </a:p>
          <a:p>
            <a:pPr algn="l"/>
            <a:r>
              <a:rPr lang="en-US" altLang="ja-JP" sz="1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TEACHING </a:t>
            </a:r>
            <a:r>
              <a:rPr lang="en-US" altLang="ja-JP" sz="1800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COURSE 11: NEUROSONOLOGY WORKSHOP</a:t>
            </a:r>
            <a:endParaRPr lang="ja-JP" altLang="en-US" sz="1800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94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905000"/>
            <a:ext cx="9144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Disclosure</a:t>
            </a:r>
            <a:endParaRPr lang="en-US" sz="1000" b="1" i="1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171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1800">
              <a:latin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828800" y="3146425"/>
          <a:ext cx="5257800" cy="1752600"/>
        </p:xfrm>
        <a:graphic>
          <a:graphicData uri="http://schemas.openxmlformats.org/drawingml/2006/table">
            <a:tbl>
              <a:tblPr/>
              <a:tblGrid>
                <a:gridCol w="5216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361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76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3200" dirty="0" smtClean="0"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US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5" marR="68585" marT="94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No, nothing to disclose </a:t>
                      </a:r>
                    </a:p>
                  </a:txBody>
                  <a:tcPr marL="68585" marR="68585" marT="94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6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US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5" marR="68585" marT="94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Yes, please specify: </a:t>
                      </a:r>
                    </a:p>
                  </a:txBody>
                  <a:tcPr marL="68585" marR="68585" marT="949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418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79375"/>
            <a:ext cx="88963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297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1177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Learning objectives</a:t>
            </a:r>
            <a:endParaRPr kumimoji="1" lang="ja-JP" altLang="en-US" sz="4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43471" y="1552009"/>
            <a:ext cx="77764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1" indent="-571500">
              <a:buFont typeface="Wingdings" panose="05000000000000000000" pitchFamily="2" charset="2"/>
              <a:buChar char="u"/>
            </a:pP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To learn quantitative methods </a:t>
            </a:r>
          </a:p>
          <a:p>
            <a:pPr marL="0" lvl="1"/>
            <a:r>
              <a:rPr lang="en-US" altLang="ja-JP" sz="4000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</a:t>
            </a: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in muscular US</a:t>
            </a:r>
          </a:p>
          <a:p>
            <a:pPr marL="0" lvl="1"/>
            <a:endParaRPr lang="en-US" altLang="ja-JP" sz="4000" dirty="0" smtClean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571500" lvl="1" indent="-571500">
              <a:buFont typeface="Wingdings" panose="05000000000000000000" pitchFamily="2" charset="2"/>
              <a:buChar char="u"/>
            </a:pP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To learn about Texture analysis</a:t>
            </a:r>
          </a:p>
          <a:p>
            <a:pPr marL="571500" lvl="1" indent="-571500">
              <a:buFont typeface="Wingdings" panose="05000000000000000000" pitchFamily="2" charset="2"/>
              <a:buChar char="u"/>
            </a:pPr>
            <a:endParaRPr lang="en-US" altLang="ja-JP" sz="4000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571500" lvl="1" indent="-571500">
              <a:buFont typeface="Wingdings" panose="05000000000000000000" pitchFamily="2" charset="2"/>
              <a:buChar char="u"/>
            </a:pP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To learn about </a:t>
            </a:r>
            <a:r>
              <a:rPr lang="en-US" altLang="ja-JP" sz="4000" dirty="0" err="1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Radiomics</a:t>
            </a: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 </a:t>
            </a:r>
          </a:p>
          <a:p>
            <a:r>
              <a:rPr lang="en-US" altLang="ja-JP" sz="4000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</a:t>
            </a: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and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8357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図表 6"/>
          <p:cNvGraphicFramePr/>
          <p:nvPr>
            <p:extLst>
              <p:ext uri="{D42A27DB-BD31-4B8C-83A1-F6EECF244321}">
                <p14:modId xmlns:p14="http://schemas.microsoft.com/office/powerpoint/2010/main" val="80075192"/>
              </p:ext>
            </p:extLst>
          </p:nvPr>
        </p:nvGraphicFramePr>
        <p:xfrm>
          <a:off x="155448" y="384048"/>
          <a:ext cx="8805672" cy="6007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925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図表 6"/>
          <p:cNvGraphicFramePr/>
          <p:nvPr>
            <p:extLst>
              <p:ext uri="{D42A27DB-BD31-4B8C-83A1-F6EECF244321}">
                <p14:modId xmlns:p14="http://schemas.microsoft.com/office/powerpoint/2010/main" val="2875481440"/>
              </p:ext>
            </p:extLst>
          </p:nvPr>
        </p:nvGraphicFramePr>
        <p:xfrm>
          <a:off x="155448" y="384048"/>
          <a:ext cx="8805672" cy="6007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513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Muscle structure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66" y="1829170"/>
            <a:ext cx="3543762" cy="2687966"/>
          </a:xfrm>
          <a:prstGeom prst="rect">
            <a:avLst/>
          </a:prstGeom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872907" y="6197638"/>
            <a:ext cx="23042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Yu Gothic UI" panose="020B0500000000000000" pitchFamily="50" charset="-128"/>
              </a:rPr>
              <a:t>https</a:t>
            </a:r>
            <a:r>
              <a:rPr lang="en-US" altLang="ja-JP" sz="1200" dirty="0" smtClean="0">
                <a:latin typeface="Yu Gothic UI" panose="020B0500000000000000" pitchFamily="50" charset="-128"/>
              </a:rPr>
              <a:t>://www.studyblue.com/</a:t>
            </a:r>
            <a:endParaRPr lang="en-US" altLang="ja-JP" sz="1200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l="8779" t="15846" r="7218" b="3383"/>
          <a:stretch/>
        </p:blipFill>
        <p:spPr>
          <a:xfrm>
            <a:off x="3803904" y="1077433"/>
            <a:ext cx="5248656" cy="5046660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328827" y="6197637"/>
            <a:ext cx="23042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Yu Gothic UI" panose="020B0500000000000000" pitchFamily="50" charset="-128"/>
              </a:rPr>
              <a:t>https</a:t>
            </a:r>
            <a:r>
              <a:rPr lang="en-US" altLang="ja-JP" sz="1200" dirty="0" smtClean="0">
                <a:latin typeface="Yu Gothic UI" panose="020B0500000000000000" pitchFamily="50" charset="-128"/>
              </a:rPr>
              <a:t>://www.nurseslabs.com</a:t>
            </a:r>
            <a:endParaRPr lang="en-US" altLang="ja-JP" sz="1200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00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Muscle US (biceps brachii): short axis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31" y="857742"/>
            <a:ext cx="8115963" cy="583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Muscle: different shapes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06" y="2135124"/>
            <a:ext cx="8352267" cy="4105656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61105" y="6431225"/>
            <a:ext cx="47274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 smtClean="0">
                <a:latin typeface="Yu Gothic UI" panose="020B0500000000000000" pitchFamily="50" charset="-128"/>
              </a:rPr>
              <a:t>Neuromuscular Imaging: </a:t>
            </a:r>
            <a:r>
              <a:rPr lang="en-US" altLang="ja-JP" sz="1200" dirty="0" err="1" smtClean="0">
                <a:latin typeface="Yu Gothic UI" panose="020B0500000000000000" pitchFamily="50" charset="-128"/>
              </a:rPr>
              <a:t>Wattjes</a:t>
            </a:r>
            <a:r>
              <a:rPr lang="en-US" altLang="ja-JP" sz="1200" dirty="0" smtClean="0">
                <a:latin typeface="Yu Gothic UI" panose="020B0500000000000000" pitchFamily="50" charset="-128"/>
              </a:rPr>
              <a:t> &amp; Fischer (</a:t>
            </a:r>
            <a:r>
              <a:rPr lang="en-US" altLang="ja-JP" sz="1200" dirty="0" err="1" smtClean="0">
                <a:latin typeface="Yu Gothic UI" panose="020B0500000000000000" pitchFamily="50" charset="-128"/>
              </a:rPr>
              <a:t>Eds</a:t>
            </a:r>
            <a:r>
              <a:rPr lang="en-US" altLang="ja-JP" sz="1200" dirty="0" smtClean="0">
                <a:latin typeface="Yu Gothic UI" panose="020B0500000000000000" pitchFamily="50" charset="-128"/>
              </a:rPr>
              <a:t>), Springer</a:t>
            </a:r>
            <a:endParaRPr lang="en-US" altLang="ja-JP" sz="1200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322832" y="1314184"/>
            <a:ext cx="62483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3200" dirty="0" smtClean="0">
                <a:solidFill>
                  <a:srgbClr val="002060"/>
                </a:solidFill>
                <a:latin typeface="Yu Gothic UI" panose="020B0500000000000000" pitchFamily="50" charset="-128"/>
              </a:rPr>
              <a:t>Parallel		            </a:t>
            </a:r>
            <a:r>
              <a:rPr lang="en-US" altLang="ja-JP" sz="3200" dirty="0" err="1" smtClean="0">
                <a:solidFill>
                  <a:srgbClr val="002060"/>
                </a:solidFill>
                <a:latin typeface="Yu Gothic UI" panose="020B0500000000000000" pitchFamily="50" charset="-128"/>
              </a:rPr>
              <a:t>Bipennate</a:t>
            </a:r>
            <a:endParaRPr lang="en-US" altLang="ja-JP" sz="3200" dirty="0" smtClean="0">
              <a:solidFill>
                <a:srgbClr val="002060"/>
              </a:solidFill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056632" y="4187952"/>
            <a:ext cx="251459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3200" dirty="0" smtClean="0">
                <a:solidFill>
                  <a:srgbClr val="FFFF00"/>
                </a:solidFill>
                <a:latin typeface="Yu Gothic UI" panose="020B0500000000000000" pitchFamily="50" charset="-128"/>
              </a:rPr>
              <a:t>Central </a:t>
            </a:r>
          </a:p>
          <a:p>
            <a:r>
              <a:rPr lang="en-US" altLang="ja-JP" sz="3200" dirty="0" smtClean="0">
                <a:solidFill>
                  <a:srgbClr val="FFFF00"/>
                </a:solidFill>
                <a:latin typeface="Yu Gothic UI" panose="020B0500000000000000" pitchFamily="50" charset="-128"/>
              </a:rPr>
              <a:t>aponeurosis</a:t>
            </a:r>
            <a:endParaRPr lang="en-US" altLang="ja-JP" sz="3200" dirty="0" smtClean="0">
              <a:solidFill>
                <a:srgbClr val="FFFF00"/>
              </a:solidFill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6428232" y="3776472"/>
            <a:ext cx="448056" cy="576072"/>
          </a:xfrm>
          <a:prstGeom prst="downArrow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77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Measure muscle thickness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0"/>
            <a:ext cx="7620000" cy="5105400"/>
          </a:xfrm>
          <a:prstGeom prst="rect">
            <a:avLst/>
          </a:prstGeom>
        </p:spPr>
      </p:pic>
      <p:cxnSp>
        <p:nvCxnSpPr>
          <p:cNvPr id="5" name="直線コネクタ 4"/>
          <p:cNvCxnSpPr/>
          <p:nvPr/>
        </p:nvCxnSpPr>
        <p:spPr>
          <a:xfrm flipH="1">
            <a:off x="6007608" y="1481328"/>
            <a:ext cx="9144" cy="348386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73953" y="6103369"/>
            <a:ext cx="21214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 smtClean="0">
                <a:latin typeface="Yu Gothic UI" panose="020B0500000000000000" pitchFamily="50" charset="-128"/>
              </a:rPr>
              <a:t>Cartwright M, et al. (2011)</a:t>
            </a:r>
            <a:endParaRPr lang="en-US" altLang="ja-JP" sz="1200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0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Tongue thickness &amp; dynamic changes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73953" y="6469129"/>
            <a:ext cx="21214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 smtClean="0">
                <a:latin typeface="Yu Gothic UI" panose="020B0500000000000000" pitchFamily="50" charset="-128"/>
              </a:rPr>
              <a:t>Noto Y, et al. (2017)</a:t>
            </a:r>
            <a:endParaRPr lang="en-US" altLang="ja-JP" sz="1200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086" y="2415906"/>
            <a:ext cx="3678274" cy="281992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36" y="841248"/>
            <a:ext cx="4000964" cy="5789932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2753" y="2257120"/>
            <a:ext cx="124663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olidFill>
                  <a:srgbClr val="FFFF00"/>
                </a:solidFill>
                <a:latin typeface="Yu Gothic UI" panose="020B0500000000000000" pitchFamily="50" charset="-128"/>
              </a:rPr>
              <a:t>Control</a:t>
            </a:r>
          </a:p>
          <a:p>
            <a:endParaRPr lang="en-US" altLang="ja-JP" sz="2400" dirty="0">
              <a:solidFill>
                <a:srgbClr val="FFFF00"/>
              </a:solidFill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  <a:p>
            <a:endParaRPr lang="en-US" altLang="ja-JP" sz="2400" dirty="0" smtClean="0">
              <a:solidFill>
                <a:srgbClr val="FFFF00"/>
              </a:solidFill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  <a:p>
            <a:endParaRPr lang="en-US" altLang="ja-JP" sz="2400" dirty="0">
              <a:solidFill>
                <a:srgbClr val="FFFF00"/>
              </a:solidFill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  <a:p>
            <a:endParaRPr lang="en-US" altLang="ja-JP" sz="2400" dirty="0" smtClean="0">
              <a:solidFill>
                <a:srgbClr val="FFFF00"/>
              </a:solidFill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  <a:p>
            <a:endParaRPr lang="en-US" altLang="ja-JP" sz="2400" dirty="0">
              <a:solidFill>
                <a:srgbClr val="FFFF00"/>
              </a:solidFill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2400" dirty="0" smtClean="0">
                <a:solidFill>
                  <a:srgbClr val="FFFF00"/>
                </a:solidFill>
                <a:latin typeface="Yu Gothic UI" panose="020B0500000000000000" pitchFamily="50" charset="-128"/>
                <a:ea typeface="ＭＳ Ｐゴシック" panose="020B0600070205080204" pitchFamily="50" charset="-128"/>
              </a:rPr>
              <a:t>ALS</a:t>
            </a:r>
          </a:p>
        </p:txBody>
      </p:sp>
    </p:spTree>
    <p:extLst>
      <p:ext uri="{BB962C8B-B14F-4D97-AF65-F5344CB8AC3E}">
        <p14:creationId xmlns:p14="http://schemas.microsoft.com/office/powerpoint/2010/main" val="29227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Normal value??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58" y="965834"/>
            <a:ext cx="7530084" cy="564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2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Aged Muscle (</a:t>
            </a:r>
            <a:r>
              <a:rPr lang="en-US" altLang="ja-JP" sz="3200" dirty="0" err="1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sarcopenia</a:t>
            </a:r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)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61105" y="6431225"/>
            <a:ext cx="47274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1200" dirty="0" smtClean="0">
                <a:latin typeface="Yu Gothic UI" panose="020B0500000000000000" pitchFamily="50" charset="-128"/>
              </a:rPr>
              <a:t>Neuromuscular Imaging: </a:t>
            </a:r>
            <a:r>
              <a:rPr lang="en-US" altLang="ja-JP" sz="1200" dirty="0" err="1" smtClean="0">
                <a:latin typeface="Yu Gothic UI" panose="020B0500000000000000" pitchFamily="50" charset="-128"/>
              </a:rPr>
              <a:t>Wattjes</a:t>
            </a:r>
            <a:r>
              <a:rPr lang="en-US" altLang="ja-JP" sz="1200" dirty="0" smtClean="0">
                <a:latin typeface="Yu Gothic UI" panose="020B0500000000000000" pitchFamily="50" charset="-128"/>
              </a:rPr>
              <a:t> &amp; Fischer (</a:t>
            </a:r>
            <a:r>
              <a:rPr lang="en-US" altLang="ja-JP" sz="1200" dirty="0" err="1" smtClean="0">
                <a:latin typeface="Yu Gothic UI" panose="020B0500000000000000" pitchFamily="50" charset="-128"/>
              </a:rPr>
              <a:t>Eds</a:t>
            </a:r>
            <a:r>
              <a:rPr lang="en-US" altLang="ja-JP" sz="1200" dirty="0" smtClean="0">
                <a:latin typeface="Yu Gothic UI" panose="020B0500000000000000" pitchFamily="50" charset="-128"/>
              </a:rPr>
              <a:t>), Springer</a:t>
            </a:r>
            <a:endParaRPr lang="en-US" altLang="ja-JP" sz="1200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830282"/>
            <a:ext cx="8760161" cy="2569398"/>
          </a:xfrm>
          <a:prstGeom prst="rect">
            <a:avLst/>
          </a:prstGeom>
        </p:spPr>
      </p:pic>
      <p:sp>
        <p:nvSpPr>
          <p:cNvPr id="7" name="フローチャート: 手操作入力 6"/>
          <p:cNvSpPr/>
          <p:nvPr/>
        </p:nvSpPr>
        <p:spPr>
          <a:xfrm>
            <a:off x="1194349" y="4608576"/>
            <a:ext cx="6755302" cy="146304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47 w 10000"/>
              <a:gd name="connsiteY0" fmla="*/ 6928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47 w 10000"/>
              <a:gd name="connsiteY4" fmla="*/ 6928 h 10000"/>
              <a:gd name="connsiteX0" fmla="*/ 2 w 10050"/>
              <a:gd name="connsiteY0" fmla="*/ 6928 h 10000"/>
              <a:gd name="connsiteX1" fmla="*/ 10050 w 10050"/>
              <a:gd name="connsiteY1" fmla="*/ 0 h 10000"/>
              <a:gd name="connsiteX2" fmla="*/ 10050 w 10050"/>
              <a:gd name="connsiteY2" fmla="*/ 10000 h 10000"/>
              <a:gd name="connsiteX3" fmla="*/ 50 w 10050"/>
              <a:gd name="connsiteY3" fmla="*/ 10000 h 10000"/>
              <a:gd name="connsiteX4" fmla="*/ 2 w 10050"/>
              <a:gd name="connsiteY4" fmla="*/ 6928 h 10000"/>
              <a:gd name="connsiteX0" fmla="*/ 61 w 10000"/>
              <a:gd name="connsiteY0" fmla="*/ 6928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1 w 10000"/>
              <a:gd name="connsiteY4" fmla="*/ 6928 h 10000"/>
              <a:gd name="connsiteX0" fmla="*/ 3 w 10023"/>
              <a:gd name="connsiteY0" fmla="*/ 6276 h 10000"/>
              <a:gd name="connsiteX1" fmla="*/ 10023 w 10023"/>
              <a:gd name="connsiteY1" fmla="*/ 0 h 10000"/>
              <a:gd name="connsiteX2" fmla="*/ 10023 w 10023"/>
              <a:gd name="connsiteY2" fmla="*/ 10000 h 10000"/>
              <a:gd name="connsiteX3" fmla="*/ 23 w 10023"/>
              <a:gd name="connsiteY3" fmla="*/ 10000 h 10000"/>
              <a:gd name="connsiteX4" fmla="*/ 3 w 10023"/>
              <a:gd name="connsiteY4" fmla="*/ 6276 h 10000"/>
              <a:gd name="connsiteX0" fmla="*/ 4 w 10024"/>
              <a:gd name="connsiteY0" fmla="*/ 6276 h 10000"/>
              <a:gd name="connsiteX1" fmla="*/ 10024 w 10024"/>
              <a:gd name="connsiteY1" fmla="*/ 0 h 10000"/>
              <a:gd name="connsiteX2" fmla="*/ 10024 w 10024"/>
              <a:gd name="connsiteY2" fmla="*/ 10000 h 10000"/>
              <a:gd name="connsiteX3" fmla="*/ 10 w 10024"/>
              <a:gd name="connsiteY3" fmla="*/ 10000 h 10000"/>
              <a:gd name="connsiteX4" fmla="*/ 4 w 10024"/>
              <a:gd name="connsiteY4" fmla="*/ 627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4" h="10000">
                <a:moveTo>
                  <a:pt x="4" y="6276"/>
                </a:moveTo>
                <a:lnTo>
                  <a:pt x="10024" y="0"/>
                </a:lnTo>
                <a:lnTo>
                  <a:pt x="10024" y="10000"/>
                </a:lnTo>
                <a:lnTo>
                  <a:pt x="10" y="10000"/>
                </a:lnTo>
                <a:cubicBezTo>
                  <a:pt x="26" y="8976"/>
                  <a:pt x="-12" y="7300"/>
                  <a:pt x="4" y="6276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sz="4000" dirty="0" smtClean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/>
            <a:r>
              <a:rPr kumimoji="1" lang="en-US" altLang="ja-JP" sz="40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Echo intensity</a:t>
            </a:r>
            <a:endParaRPr kumimoji="1" lang="ja-JP" altLang="en-US" sz="4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294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Histogram to measure echo-intensity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88" y="991128"/>
            <a:ext cx="4928643" cy="3275163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123" y="991128"/>
            <a:ext cx="3615241" cy="436511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11153" t="11951" r="12939" b="13707"/>
          <a:stretch/>
        </p:blipFill>
        <p:spPr>
          <a:xfrm>
            <a:off x="194888" y="4431649"/>
            <a:ext cx="5271424" cy="131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Backscatter and Gray scales are both useful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088" y="1037074"/>
            <a:ext cx="4362229" cy="258395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9" y="804672"/>
            <a:ext cx="3764540" cy="5559552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829395" y="6257489"/>
            <a:ext cx="24963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dirty="0" err="1" smtClean="0">
                <a:latin typeface="Yu Gothic UI" panose="020B0500000000000000" pitchFamily="50" charset="-128"/>
              </a:rPr>
              <a:t>Shklyar</a:t>
            </a:r>
            <a:r>
              <a:rPr lang="en-US" altLang="ja-JP" dirty="0" smtClean="0">
                <a:latin typeface="Yu Gothic UI" panose="020B0500000000000000" pitchFamily="50" charset="-128"/>
              </a:rPr>
              <a:t> I, et al. (2015)</a:t>
            </a:r>
            <a:endParaRPr lang="en-US" altLang="ja-JP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/>
          <a:srcRect t="56227" r="68783"/>
          <a:stretch/>
        </p:blipFill>
        <p:spPr>
          <a:xfrm>
            <a:off x="5340096" y="3706401"/>
            <a:ext cx="1737455" cy="26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5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Grayscale as imaging biomarker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19267" t="19796" r="48766" b="8906"/>
          <a:stretch/>
        </p:blipFill>
        <p:spPr>
          <a:xfrm>
            <a:off x="2103120" y="766002"/>
            <a:ext cx="3639312" cy="6028050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998465" y="6227824"/>
            <a:ext cx="27431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dirty="0" err="1" smtClean="0">
                <a:latin typeface="Yu Gothic UI" panose="020B0500000000000000" pitchFamily="50" charset="-128"/>
              </a:rPr>
              <a:t>Zaidman</a:t>
            </a:r>
            <a:r>
              <a:rPr lang="en-US" altLang="ja-JP" dirty="0" smtClean="0">
                <a:latin typeface="Yu Gothic UI" panose="020B0500000000000000" pitchFamily="50" charset="-128"/>
              </a:rPr>
              <a:t>, et al. (2017)</a:t>
            </a:r>
            <a:endParaRPr lang="en-US" altLang="ja-JP" dirty="0" smtClean="0">
              <a:latin typeface="Yu Gothic UI" panose="020B0500000000000000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03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図表 6"/>
          <p:cNvGraphicFramePr/>
          <p:nvPr>
            <p:extLst>
              <p:ext uri="{D42A27DB-BD31-4B8C-83A1-F6EECF244321}">
                <p14:modId xmlns:p14="http://schemas.microsoft.com/office/powerpoint/2010/main" val="3655663288"/>
              </p:ext>
            </p:extLst>
          </p:nvPr>
        </p:nvGraphicFramePr>
        <p:xfrm>
          <a:off x="155448" y="384048"/>
          <a:ext cx="8805672" cy="6007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005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Texture: coarseness &amp; regularity of image 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8" y="1284952"/>
            <a:ext cx="8753464" cy="492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8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Texture analysis</a:t>
            </a:r>
            <a:r>
              <a:rPr lang="ja-JP" altLang="en-US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：</a:t>
            </a:r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fine structure of image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pSp>
        <p:nvGrpSpPr>
          <p:cNvPr id="21" name="グループ化 20"/>
          <p:cNvGrpSpPr/>
          <p:nvPr/>
        </p:nvGrpSpPr>
        <p:grpSpPr>
          <a:xfrm>
            <a:off x="269624" y="4075753"/>
            <a:ext cx="2743200" cy="1828800"/>
            <a:chOff x="3200400" y="1247887"/>
            <a:chExt cx="2743200" cy="1828800"/>
          </a:xfrm>
        </p:grpSpPr>
        <p:sp>
          <p:nvSpPr>
            <p:cNvPr id="4" name="正方形/長方形 3"/>
            <p:cNvSpPr/>
            <p:nvPr/>
          </p:nvSpPr>
          <p:spPr>
            <a:xfrm>
              <a:off x="3200400" y="1247887"/>
              <a:ext cx="914400" cy="9144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200400" y="2162287"/>
              <a:ext cx="914400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4114800" y="1247887"/>
              <a:ext cx="914400" cy="9144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4114800" y="2162287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5029200" y="2162287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5029200" y="1247887"/>
              <a:ext cx="914400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  <p:cxnSp>
          <p:nvCxnSpPr>
            <p:cNvPr id="17" name="直線矢印コネクタ 16"/>
            <p:cNvCxnSpPr/>
            <p:nvPr/>
          </p:nvCxnSpPr>
          <p:spPr>
            <a:xfrm>
              <a:off x="4556760" y="2593191"/>
              <a:ext cx="9144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矢印コネクタ 17"/>
            <p:cNvCxnSpPr/>
            <p:nvPr/>
          </p:nvCxnSpPr>
          <p:spPr>
            <a:xfrm rot="-5400000">
              <a:off x="4100455" y="2152724"/>
              <a:ext cx="9144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矢印コネクタ 18"/>
            <p:cNvCxnSpPr/>
            <p:nvPr/>
          </p:nvCxnSpPr>
          <p:spPr>
            <a:xfrm rot="-2700000">
              <a:off x="4442010" y="2257610"/>
              <a:ext cx="9144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/>
            <p:cNvCxnSpPr/>
            <p:nvPr/>
          </p:nvCxnSpPr>
          <p:spPr>
            <a:xfrm rot="-8100000">
              <a:off x="3772344" y="2269565"/>
              <a:ext cx="9144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図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024" y="899974"/>
            <a:ext cx="3778094" cy="2514600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5367867" y="973732"/>
            <a:ext cx="36695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Histogram: density of </a:t>
            </a:r>
          </a:p>
          <a:p>
            <a:r>
              <a:rPr lang="en-US" altLang="ja-JP" sz="2800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i</a:t>
            </a:r>
            <a:r>
              <a:rPr kumimoji="1"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ndividual pixels</a:t>
            </a:r>
            <a:endParaRPr kumimoji="1" lang="ja-JP" altLang="en-US" sz="2800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327071" y="4117454"/>
            <a:ext cx="48942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Texture: relative relationships </a:t>
            </a:r>
          </a:p>
          <a:p>
            <a:r>
              <a:rPr lang="en-US" altLang="ja-JP" sz="28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between adjacent pixels</a:t>
            </a:r>
          </a:p>
        </p:txBody>
      </p:sp>
      <p:sp>
        <p:nvSpPr>
          <p:cNvPr id="25" name="下矢印 24"/>
          <p:cNvSpPr/>
          <p:nvPr/>
        </p:nvSpPr>
        <p:spPr>
          <a:xfrm>
            <a:off x="5367867" y="5097431"/>
            <a:ext cx="592666" cy="8264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Yu Gothic UI" panose="020B05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327071" y="5974709"/>
            <a:ext cx="50706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Reflects </a:t>
            </a:r>
            <a:r>
              <a:rPr lang="en-US" altLang="ja-JP" sz="4000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f</a:t>
            </a: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ine structure</a:t>
            </a:r>
          </a:p>
        </p:txBody>
      </p:sp>
    </p:spTree>
    <p:extLst>
      <p:ext uri="{BB962C8B-B14F-4D97-AF65-F5344CB8AC3E}">
        <p14:creationId xmlns:p14="http://schemas.microsoft.com/office/powerpoint/2010/main" val="143530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Texture features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2050" name="Picture 2" descr="\begin{spacing}{1}&#10;\begin{longtable}{l\vert p{3.5in}}&#10;Angular Second Moment &amp; $\...&#10;...,k)p(j,k)}{p_x(i)p_y(k)}$\space \tabularnewline&#10;\par\end{longtable}\end{spacing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66" y="987552"/>
            <a:ext cx="4377434" cy="531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.imgur.com/u87fW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95" y="987552"/>
            <a:ext cx="4393057" cy="182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テキスト ボックス 26"/>
          <p:cNvSpPr txBox="1"/>
          <p:nvPr/>
        </p:nvSpPr>
        <p:spPr>
          <a:xfrm>
            <a:off x="5143592" y="2817079"/>
            <a:ext cx="3464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32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Run-length matrix</a:t>
            </a:r>
          </a:p>
        </p:txBody>
      </p:sp>
    </p:spTree>
    <p:extLst>
      <p:ext uri="{BB962C8B-B14F-4D97-AF65-F5344CB8AC3E}">
        <p14:creationId xmlns:p14="http://schemas.microsoft.com/office/powerpoint/2010/main" val="27023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54" y="2243947"/>
            <a:ext cx="5659434" cy="2582016"/>
          </a:xfrm>
          <a:prstGeom prst="rect">
            <a:avLst/>
          </a:prstGeom>
        </p:spPr>
      </p:pic>
      <p:pic>
        <p:nvPicPr>
          <p:cNvPr id="3074" name="Picture 2" descr="http://pubs.rsna.org/pb/assets/raw/Radiology/Radiology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951" y="827393"/>
            <a:ext cx="3332101" cy="112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906421" y="6377579"/>
            <a:ext cx="39200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ja-JP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(</a:t>
            </a:r>
            <a:r>
              <a:rPr lang="en-US" altLang="ja-JP" dirty="0" err="1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Sogawa</a:t>
            </a:r>
            <a:r>
              <a:rPr lang="en-US" altLang="ja-JP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, Nodera, et al. 2017)</a:t>
            </a:r>
            <a:endParaRPr lang="en-US" altLang="ja-JP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158" y="4825963"/>
            <a:ext cx="2084281" cy="1879072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158" y="2786607"/>
            <a:ext cx="2104399" cy="1879072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3158" y="827393"/>
            <a:ext cx="2060139" cy="187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グループ化 97"/>
          <p:cNvGrpSpPr/>
          <p:nvPr/>
        </p:nvGrpSpPr>
        <p:grpSpPr>
          <a:xfrm>
            <a:off x="248555" y="1095628"/>
            <a:ext cx="3444828" cy="3312000"/>
            <a:chOff x="539025" y="1642650"/>
            <a:chExt cx="3444828" cy="331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025" y="1642650"/>
              <a:ext cx="3444828" cy="331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テキスト ボックス 16"/>
            <p:cNvSpPr txBox="1"/>
            <p:nvPr/>
          </p:nvSpPr>
          <p:spPr>
            <a:xfrm>
              <a:off x="963265" y="2148389"/>
              <a:ext cx="18275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P</a:t>
              </a:r>
              <a:r>
                <a:rPr lang="en-US" altLang="ja-JP" sz="12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 &lt; 0.001</a:t>
              </a:r>
              <a:endParaRPr lang="ja-JP" altLang="en-US" sz="1200" dirty="0">
                <a:latin typeface="Yu Gothic UI" panose="020B0500000000000000" pitchFamily="50" charset="-128"/>
              </a:endParaRPr>
            </a:p>
            <a:p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  <p:grpSp>
          <p:nvGrpSpPr>
            <p:cNvPr id="21" name="グループ化 24"/>
            <p:cNvGrpSpPr/>
            <p:nvPr/>
          </p:nvGrpSpPr>
          <p:grpSpPr>
            <a:xfrm>
              <a:off x="1816730" y="2326862"/>
              <a:ext cx="810359" cy="72000"/>
              <a:chOff x="7049964" y="1180029"/>
              <a:chExt cx="1142997" cy="183792"/>
            </a:xfrm>
          </p:grpSpPr>
          <p:cxnSp>
            <p:nvCxnSpPr>
              <p:cNvPr id="22" name="直線コネクタ 21"/>
              <p:cNvCxnSpPr/>
              <p:nvPr/>
            </p:nvCxnSpPr>
            <p:spPr>
              <a:xfrm>
                <a:off x="7053943" y="1183821"/>
                <a:ext cx="11348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コネクタ 22"/>
              <p:cNvCxnSpPr/>
              <p:nvPr/>
            </p:nvCxnSpPr>
            <p:spPr>
              <a:xfrm>
                <a:off x="7049964" y="1183821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/>
              <p:cNvCxnSpPr/>
              <p:nvPr/>
            </p:nvCxnSpPr>
            <p:spPr>
              <a:xfrm>
                <a:off x="8192961" y="1180029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グループ化 24"/>
            <p:cNvGrpSpPr/>
            <p:nvPr/>
          </p:nvGrpSpPr>
          <p:grpSpPr>
            <a:xfrm>
              <a:off x="1816119" y="2154300"/>
              <a:ext cx="1620000" cy="85688"/>
              <a:chOff x="7049964" y="1180029"/>
              <a:chExt cx="1142997" cy="183792"/>
            </a:xfrm>
          </p:grpSpPr>
          <p:cxnSp>
            <p:nvCxnSpPr>
              <p:cNvPr id="26" name="直線コネクタ 25"/>
              <p:cNvCxnSpPr/>
              <p:nvPr/>
            </p:nvCxnSpPr>
            <p:spPr>
              <a:xfrm>
                <a:off x="7053943" y="1183821"/>
                <a:ext cx="11348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コネクタ 26"/>
              <p:cNvCxnSpPr/>
              <p:nvPr/>
            </p:nvCxnSpPr>
            <p:spPr>
              <a:xfrm>
                <a:off x="7049964" y="1183821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コネクタ 27"/>
              <p:cNvCxnSpPr/>
              <p:nvPr/>
            </p:nvCxnSpPr>
            <p:spPr>
              <a:xfrm>
                <a:off x="8192961" y="1180029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グループ化 2"/>
          <p:cNvGrpSpPr/>
          <p:nvPr/>
        </p:nvGrpSpPr>
        <p:grpSpPr>
          <a:xfrm>
            <a:off x="3621901" y="1009650"/>
            <a:ext cx="3893323" cy="3483956"/>
            <a:chOff x="4755377" y="2203650"/>
            <a:chExt cx="3600000" cy="3185306"/>
          </a:xfrm>
        </p:grpSpPr>
        <p:pic>
          <p:nvPicPr>
            <p:cNvPr id="7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5377" y="2203650"/>
              <a:ext cx="3600000" cy="3185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1" name="グループ化 24"/>
            <p:cNvGrpSpPr/>
            <p:nvPr/>
          </p:nvGrpSpPr>
          <p:grpSpPr>
            <a:xfrm>
              <a:off x="6050384" y="3067902"/>
              <a:ext cx="789983" cy="72000"/>
              <a:chOff x="7049964" y="1180029"/>
              <a:chExt cx="1142997" cy="183792"/>
            </a:xfrm>
          </p:grpSpPr>
          <p:cxnSp>
            <p:nvCxnSpPr>
              <p:cNvPr id="82" name="直線コネクタ 81"/>
              <p:cNvCxnSpPr/>
              <p:nvPr/>
            </p:nvCxnSpPr>
            <p:spPr>
              <a:xfrm>
                <a:off x="7053943" y="1183821"/>
                <a:ext cx="11348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/>
              <p:cNvCxnSpPr/>
              <p:nvPr/>
            </p:nvCxnSpPr>
            <p:spPr>
              <a:xfrm>
                <a:off x="7049964" y="1183821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3"/>
              <p:cNvCxnSpPr/>
              <p:nvPr/>
            </p:nvCxnSpPr>
            <p:spPr>
              <a:xfrm>
                <a:off x="8192961" y="1180029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グループ化 84"/>
            <p:cNvGrpSpPr/>
            <p:nvPr/>
          </p:nvGrpSpPr>
          <p:grpSpPr>
            <a:xfrm>
              <a:off x="6896568" y="2707854"/>
              <a:ext cx="792000" cy="72000"/>
              <a:chOff x="7049964" y="1180029"/>
              <a:chExt cx="1142997" cy="183792"/>
            </a:xfrm>
          </p:grpSpPr>
          <p:cxnSp>
            <p:nvCxnSpPr>
              <p:cNvPr id="86" name="直線コネクタ 85"/>
              <p:cNvCxnSpPr/>
              <p:nvPr/>
            </p:nvCxnSpPr>
            <p:spPr>
              <a:xfrm>
                <a:off x="7053943" y="1183821"/>
                <a:ext cx="11348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線コネクタ 86"/>
              <p:cNvCxnSpPr/>
              <p:nvPr/>
            </p:nvCxnSpPr>
            <p:spPr>
              <a:xfrm>
                <a:off x="7049964" y="1183821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コネクタ 87"/>
              <p:cNvCxnSpPr/>
              <p:nvPr/>
            </p:nvCxnSpPr>
            <p:spPr>
              <a:xfrm>
                <a:off x="8192961" y="1180029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テキスト ボックス 94"/>
            <p:cNvSpPr txBox="1"/>
            <p:nvPr/>
          </p:nvSpPr>
          <p:spPr>
            <a:xfrm>
              <a:off x="6047635" y="2702387"/>
              <a:ext cx="1827560" cy="506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P</a:t>
              </a:r>
              <a:r>
                <a:rPr lang="en-US" altLang="ja-JP" sz="1200" dirty="0" smtClean="0">
                  <a:latin typeface="Arial Unicode MS" panose="020B0604020202020204" pitchFamily="50" charset="-128"/>
                  <a:ea typeface="Arial Unicode MS" panose="020B0604020202020204" pitchFamily="50" charset="-128"/>
                  <a:cs typeface="Arial Unicode MS" panose="020B0604020202020204" pitchFamily="50" charset="-128"/>
                </a:rPr>
                <a:t> &lt; 0.001</a:t>
              </a:r>
              <a:endParaRPr lang="ja-JP" altLang="en-US" sz="1200" dirty="0">
                <a:latin typeface="Yu Gothic UI" panose="020B0500000000000000" pitchFamily="50" charset="-128"/>
              </a:endParaRPr>
            </a:p>
            <a:p>
              <a:endParaRPr kumimoji="1" lang="ja-JP" altLang="en-US" dirty="0">
                <a:latin typeface="Yu Gothic UI" panose="020B0500000000000000" pitchFamily="50" charset="-128"/>
              </a:endParaRPr>
            </a:p>
          </p:txBody>
        </p:sp>
      </p:grpSp>
      <p:sp>
        <p:nvSpPr>
          <p:cNvPr id="96" name="正方形/長方形 95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Fine image structure to imply histology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97" name="Text Box 3"/>
          <p:cNvSpPr txBox="1">
            <a:spLocks noChangeArrowheads="1"/>
          </p:cNvSpPr>
          <p:nvPr/>
        </p:nvSpPr>
        <p:spPr bwMode="auto">
          <a:xfrm>
            <a:off x="4285845" y="6387109"/>
            <a:ext cx="41997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ja-JP" dirty="0" err="1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Sogawa</a:t>
            </a:r>
            <a:r>
              <a:rPr lang="en-US" altLang="ja-JP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, Nodera, et al. Radiology</a:t>
            </a:r>
            <a:r>
              <a:rPr lang="ja-JP" altLang="en-US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 </a:t>
            </a:r>
            <a:r>
              <a:rPr lang="en-US" altLang="ja-JP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2017</a:t>
            </a:r>
            <a:endParaRPr lang="en-US" altLang="ja-JP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7265987" y="3272485"/>
            <a:ext cx="1749197" cy="10156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○</a:t>
            </a:r>
            <a:r>
              <a:rPr kumimoji="1"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: </a:t>
            </a:r>
            <a:r>
              <a:rPr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control</a:t>
            </a:r>
            <a:endParaRPr kumimoji="1" lang="en-US" altLang="ja-JP" sz="2000" dirty="0" smtClean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r>
              <a:rPr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●: neurogenic</a:t>
            </a:r>
          </a:p>
          <a:p>
            <a:r>
              <a:rPr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▲</a:t>
            </a:r>
            <a:r>
              <a:rPr kumimoji="1"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: </a:t>
            </a:r>
            <a:r>
              <a:rPr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myogenic</a:t>
            </a:r>
            <a:endParaRPr kumimoji="1" lang="ja-JP" altLang="en-US" sz="2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99" name="Text Box 3"/>
          <p:cNvSpPr txBox="1">
            <a:spLocks noChangeArrowheads="1"/>
          </p:cNvSpPr>
          <p:nvPr/>
        </p:nvSpPr>
        <p:spPr bwMode="auto">
          <a:xfrm>
            <a:off x="759347" y="4855582"/>
            <a:ext cx="74607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ja-JP" sz="32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Correctly identified in 95.7</a:t>
            </a:r>
            <a:r>
              <a:rPr lang="ja-JP" altLang="en-US" sz="32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％</a:t>
            </a:r>
            <a:endParaRPr lang="en-US" altLang="ja-JP" sz="3200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92976" y="945732"/>
            <a:ext cx="267092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kumimoji="1" lang="en-US" altLang="ja-JP" sz="24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Mean </a:t>
            </a:r>
            <a:r>
              <a:rPr kumimoji="1" lang="en-US" altLang="ja-JP" sz="2400" dirty="0" err="1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echodensity</a:t>
            </a:r>
            <a:endParaRPr kumimoji="1" lang="ja-JP" altLang="en-US" sz="2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673397" y="945732"/>
            <a:ext cx="264687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kumimoji="1" lang="en-US" altLang="ja-JP" sz="24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Run-length matrix</a:t>
            </a:r>
            <a:endParaRPr kumimoji="1" lang="ja-JP" altLang="en-US" sz="24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468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Texture analysis software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756339"/>
            <a:ext cx="4279391" cy="6012388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105061" y="5783219"/>
            <a:ext cx="37280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ja-JP" sz="36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www.lifexsoft.org</a:t>
            </a:r>
            <a:endParaRPr lang="en-US" altLang="ja-JP" sz="3600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4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Texture analysis: </a:t>
            </a:r>
            <a:r>
              <a:rPr lang="en-US" altLang="ja-JP" sz="3200" dirty="0" err="1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LIFEx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26" y="848644"/>
            <a:ext cx="7159347" cy="5872195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4937760" y="4032504"/>
            <a:ext cx="731520" cy="7315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23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Sample results (</a:t>
            </a:r>
            <a:r>
              <a:rPr lang="en-US" altLang="ja-JP" sz="3200" dirty="0" err="1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LIFEx</a:t>
            </a:r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)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99" y="1492491"/>
            <a:ext cx="8083802" cy="331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8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図表 6"/>
          <p:cNvGraphicFramePr/>
          <p:nvPr>
            <p:extLst>
              <p:ext uri="{D42A27DB-BD31-4B8C-83A1-F6EECF244321}">
                <p14:modId xmlns:p14="http://schemas.microsoft.com/office/powerpoint/2010/main" val="937551669"/>
              </p:ext>
            </p:extLst>
          </p:nvPr>
        </p:nvGraphicFramePr>
        <p:xfrm>
          <a:off x="155448" y="384048"/>
          <a:ext cx="8805672" cy="6007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947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22" y="644872"/>
            <a:ext cx="8681355" cy="183467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22" y="2963622"/>
            <a:ext cx="8681355" cy="336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4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err="1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Radiomics</a:t>
            </a:r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 in cancer medicine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02" y="1088136"/>
            <a:ext cx="8413196" cy="461772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6360373" y="6408158"/>
            <a:ext cx="2610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2E3092"/>
                </a:solidFill>
                <a:latin typeface="Helvetica Neue"/>
              </a:rPr>
              <a:t>Scrivener M, et al. (2016)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18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Pattern identification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1388554"/>
            <a:ext cx="6429375" cy="5324475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7119325" y="6417302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2E3092"/>
                </a:solidFill>
                <a:latin typeface="Helvetica Neue"/>
              </a:rPr>
              <a:t>Ha S, et al. (2017)</a:t>
            </a:r>
            <a:endParaRPr lang="ja-JP" altLang="en-US" dirty="0"/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6931152" y="2002536"/>
            <a:ext cx="18288" cy="246888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/>
          <p:cNvSpPr/>
          <p:nvPr/>
        </p:nvSpPr>
        <p:spPr>
          <a:xfrm>
            <a:off x="7055317" y="2833074"/>
            <a:ext cx="152798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rgbClr val="2E3092"/>
                </a:solidFill>
                <a:latin typeface="Helvetica Neue"/>
              </a:rPr>
              <a:t>Breast</a:t>
            </a:r>
          </a:p>
          <a:p>
            <a:r>
              <a:rPr lang="en-US" altLang="ja-JP" sz="2800" dirty="0" smtClean="0">
                <a:solidFill>
                  <a:srgbClr val="2E3092"/>
                </a:solidFill>
                <a:latin typeface="Helvetica Neue"/>
              </a:rPr>
              <a:t>Cancer </a:t>
            </a:r>
          </a:p>
          <a:p>
            <a:r>
              <a:rPr lang="en-US" altLang="ja-JP" sz="2800" dirty="0" smtClean="0">
                <a:solidFill>
                  <a:srgbClr val="2E3092"/>
                </a:solidFill>
                <a:latin typeface="Helvetica Neue"/>
              </a:rPr>
              <a:t>subtypes</a:t>
            </a:r>
            <a:endParaRPr lang="ja-JP" altLang="en-US" sz="2800" dirty="0"/>
          </a:p>
        </p:txBody>
      </p:sp>
      <p:cxnSp>
        <p:nvCxnSpPr>
          <p:cNvPr id="13" name="直線矢印コネクタ 12"/>
          <p:cNvCxnSpPr/>
          <p:nvPr/>
        </p:nvCxnSpPr>
        <p:spPr>
          <a:xfrm flipV="1">
            <a:off x="2100072" y="1388554"/>
            <a:ext cx="2471928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1960919" y="850319"/>
            <a:ext cx="50943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>
                <a:solidFill>
                  <a:srgbClr val="2E3092"/>
                </a:solidFill>
                <a:latin typeface="Helvetica Neue"/>
              </a:rPr>
              <a:t>Texture features (PET/CT)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7966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Machine learning/ Deep learning</a:t>
            </a:r>
            <a:endParaRPr kumimoji="1" lang="ja-JP" altLang="en-US" sz="32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1026" name="Picture 2" descr="https://cdn-images-1.medium.com/max/1600/1*SVMH0_mLM9gH3miMPSsAgw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5" b="52219"/>
          <a:stretch/>
        </p:blipFill>
        <p:spPr bwMode="auto">
          <a:xfrm>
            <a:off x="245091" y="914400"/>
            <a:ext cx="8653818" cy="153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正方形/長方形 14"/>
          <p:cNvSpPr/>
          <p:nvPr/>
        </p:nvSpPr>
        <p:spPr>
          <a:xfrm>
            <a:off x="6664002" y="2340090"/>
            <a:ext cx="2375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2E3092"/>
                </a:solidFill>
                <a:latin typeface="Helvetica Neue"/>
              </a:rPr>
              <a:t>(www.hackernoon.com)</a:t>
            </a:r>
            <a:endParaRPr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91" y="2803660"/>
            <a:ext cx="6858000" cy="3790950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7197802" y="6409944"/>
            <a:ext cx="184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2E3092"/>
                </a:solidFill>
                <a:latin typeface="Helvetica Neue"/>
              </a:rPr>
              <a:t>(www.zipcar.com)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23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0" y="0"/>
            <a:ext cx="9144000" cy="17099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0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Key messages: quantitative analysis</a:t>
            </a:r>
          </a:p>
          <a:p>
            <a:pPr algn="ctr"/>
            <a:r>
              <a:rPr lang="en-US" altLang="ja-JP" sz="4000" dirty="0" smtClean="0">
                <a:latin typeface="Yu Gothic UI" panose="020B0500000000000000" pitchFamily="50" charset="-128"/>
                <a:ea typeface="Yu Gothic UI" panose="020B0500000000000000" pitchFamily="50" charset="-128"/>
              </a:rPr>
              <a:t>in muscular ultrasound</a:t>
            </a:r>
            <a:endParaRPr kumimoji="1" lang="ja-JP" altLang="en-US" sz="4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7439" y="2027497"/>
            <a:ext cx="896912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arenBoth"/>
            </a:pP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Novel techniques </a:t>
            </a:r>
          </a:p>
          <a:p>
            <a:r>
              <a:rPr lang="en-US" altLang="ja-JP" sz="4000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</a:t>
            </a:r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as imaging biomarker</a:t>
            </a:r>
          </a:p>
          <a:p>
            <a:endParaRPr lang="en-US" altLang="ja-JP" sz="4000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lang="en-US" altLang="ja-JP" sz="4000" dirty="0" smtClean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(2) Automatic identification / diagnosis</a:t>
            </a:r>
          </a:p>
        </p:txBody>
      </p:sp>
    </p:spTree>
    <p:extLst>
      <p:ext uri="{BB962C8B-B14F-4D97-AF65-F5344CB8AC3E}">
        <p14:creationId xmlns:p14="http://schemas.microsoft.com/office/powerpoint/2010/main" val="314143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3148</TotalTime>
  <Words>339</Words>
  <Application>Microsoft Office PowerPoint</Application>
  <PresentationFormat>On-screen Show (4:3)</PresentationFormat>
  <Paragraphs>106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Arial Unicode MS</vt:lpstr>
      <vt:lpstr>ＭＳ Ｐゴシック</vt:lpstr>
      <vt:lpstr>游ゴシック</vt:lpstr>
      <vt:lpstr>Yu Gothic UI</vt:lpstr>
      <vt:lpstr>Arial</vt:lpstr>
      <vt:lpstr>Calibri</vt:lpstr>
      <vt:lpstr>Calibri Light</vt:lpstr>
      <vt:lpstr>Helvetica Neue</vt:lpstr>
      <vt:lpstr>Times New Roman</vt:lpstr>
      <vt:lpstr>Wingdings</vt:lpstr>
      <vt:lpstr>Office テーマ</vt:lpstr>
      <vt:lpstr>Texture Analysis and  Other Quantitative Assessment of Skeletal Muscle Images</vt:lpstr>
      <vt:lpstr>Disclosure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手の外科医が遭遇しうる 神経内科疾患</dc:title>
  <dc:creator>Nodera</dc:creator>
  <cp:lastModifiedBy>tips</cp:lastModifiedBy>
  <cp:revision>471</cp:revision>
  <dcterms:created xsi:type="dcterms:W3CDTF">2014-02-05T04:24:24Z</dcterms:created>
  <dcterms:modified xsi:type="dcterms:W3CDTF">2017-09-16T07:04:34Z</dcterms:modified>
</cp:coreProperties>
</file>