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62" r:id="rId2"/>
    <p:sldId id="266" r:id="rId3"/>
    <p:sldId id="312" r:id="rId4"/>
    <p:sldId id="313" r:id="rId5"/>
    <p:sldId id="272" r:id="rId6"/>
    <p:sldId id="329" r:id="rId7"/>
    <p:sldId id="330" r:id="rId8"/>
    <p:sldId id="274" r:id="rId9"/>
    <p:sldId id="275" r:id="rId10"/>
    <p:sldId id="338" r:id="rId11"/>
    <p:sldId id="337" r:id="rId12"/>
    <p:sldId id="278" r:id="rId13"/>
    <p:sldId id="315" r:id="rId14"/>
    <p:sldId id="321" r:id="rId15"/>
    <p:sldId id="282" r:id="rId16"/>
    <p:sldId id="328" r:id="rId17"/>
    <p:sldId id="339" r:id="rId18"/>
    <p:sldId id="285" r:id="rId19"/>
    <p:sldId id="340" r:id="rId20"/>
    <p:sldId id="335" r:id="rId21"/>
    <p:sldId id="332" r:id="rId22"/>
    <p:sldId id="333" r:id="rId23"/>
    <p:sldId id="298" r:id="rId24"/>
    <p:sldId id="297" r:id="rId25"/>
    <p:sldId id="316" r:id="rId26"/>
    <p:sldId id="341" r:id="rId27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0000"/>
    <a:srgbClr val="6380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648" autoAdjust="0"/>
  </p:normalViewPr>
  <p:slideViewPr>
    <p:cSldViewPr snapToGrid="0" snapToObjects="1">
      <p:cViewPr>
        <p:scale>
          <a:sx n="81" d="100"/>
          <a:sy n="81" d="100"/>
        </p:scale>
        <p:origin x="-1848" y="-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7" d="100"/>
        <a:sy n="3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9A0007-D553-714F-BFFE-003ADE3F4693}" type="datetimeFigureOut">
              <a:rPr lang="fr-FR" smtClean="0"/>
              <a:t>16.09.17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79EAB-746D-ED42-9770-95B94B142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50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0F612D43-2363-47E5-9F2A-7A72708246E3}" type="slidenum">
              <a:rPr lang="en-US" sz="1200">
                <a:latin typeface="Arial" charset="0"/>
              </a:rPr>
              <a:pPr algn="r" defTabSz="914400"/>
              <a:t>3</a:t>
            </a:fld>
            <a:endParaRPr lang="en-US" sz="1200"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D6E59E6F-A219-48E8-94B7-3A2E12E2742B}" type="slidenum">
              <a:rPr lang="en-US" sz="1200">
                <a:latin typeface="Arial" charset="0"/>
              </a:rPr>
              <a:pPr algn="r" defTabSz="914400"/>
              <a:t>4</a:t>
            </a:fld>
            <a:endParaRPr lang="en-US" sz="1200">
              <a:latin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76E2DC31-0475-4EDB-BF16-FFFB6B88FD03}" type="slidenum">
              <a:rPr lang="en-US" sz="1200">
                <a:latin typeface="Arial" charset="0"/>
              </a:rPr>
              <a:pPr algn="r" defTabSz="914400"/>
              <a:t>5</a:t>
            </a:fld>
            <a:endParaRPr lang="en-US" sz="1200">
              <a:latin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F99FBDAE-7BA7-49C5-B4D4-BF2F6BEB4087}" type="slidenum">
              <a:rPr lang="en-US" sz="1200">
                <a:latin typeface="Arial" charset="0"/>
              </a:rPr>
              <a:pPr algn="r" defTabSz="914400"/>
              <a:t>13</a:t>
            </a:fld>
            <a:endParaRPr lang="en-US" sz="120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8E10040E-C1FE-42AE-B89C-286301102734}" type="slidenum">
              <a:rPr lang="en-US" sz="1200">
                <a:latin typeface="Arial" charset="0"/>
              </a:rPr>
              <a:pPr algn="r" defTabSz="914400"/>
              <a:t>23</a:t>
            </a:fld>
            <a:endParaRPr lang="en-US" sz="1200"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57407CEF-11C2-467F-9B02-E7B873B0284E}" type="slidenum">
              <a:rPr lang="en-US" sz="1200">
                <a:latin typeface="Arial" charset="0"/>
              </a:rPr>
              <a:pPr algn="r" defTabSz="914400"/>
              <a:t>25</a:t>
            </a:fld>
            <a:endParaRPr lang="en-US" sz="1200">
              <a:latin typeface="Arial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123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453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148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48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135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697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478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88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51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528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172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7E99E-0104-C549-95BF-E5FD96394BE0}" type="datetimeFigureOut">
              <a:rPr lang="fr-FR" smtClean="0"/>
              <a:t>16.09.17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1D7A8-9449-3F41-911A-9A1F4F7E02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92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microsoft.com/office/2007/relationships/hdphoto" Target="../media/hdphoto2.wdp"/><Relationship Id="rId7" Type="http://schemas.openxmlformats.org/officeDocument/2006/relationships/image" Target="../media/image4.png"/><Relationship Id="rId8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6.jpeg"/><Relationship Id="rId5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jpeg"/><Relationship Id="rId5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3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4" Type="http://schemas.openxmlformats.org/officeDocument/2006/relationships/image" Target="../media/image5.jpeg"/><Relationship Id="rId5" Type="http://schemas.microsoft.com/office/2007/relationships/hdphoto" Target="../media/hdphoto4.wdp"/><Relationship Id="rId6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19.jpeg"/><Relationship Id="rId5" Type="http://schemas.microsoft.com/office/2007/relationships/hdphoto" Target="../media/hdphoto9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20.jpeg"/><Relationship Id="rId5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4" Type="http://schemas.openxmlformats.org/officeDocument/2006/relationships/image" Target="../media/image5.jpeg"/><Relationship Id="rId5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7" Type="http://schemas.microsoft.com/office/2007/relationships/hdphoto" Target="../media/hdphoto12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microsoft.com/office/2007/relationships/hdphoto" Target="../media/hdphoto13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27.jpeg"/><Relationship Id="rId5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4" Type="http://schemas.openxmlformats.org/officeDocument/2006/relationships/image" Target="../media/image5.jpeg"/><Relationship Id="rId5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microsoft.com/office/2007/relationships/hdphoto" Target="../media/hdphoto16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4" Type="http://schemas.openxmlformats.org/officeDocument/2006/relationships/image" Target="../media/image31.jpeg"/><Relationship Id="rId5" Type="http://schemas.microsoft.com/office/2007/relationships/hdphoto" Target="../media/hdphoto18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3" Type="http://schemas.microsoft.com/office/2007/relationships/hdphoto" Target="../media/hdphoto19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4" Type="http://schemas.openxmlformats.org/officeDocument/2006/relationships/image" Target="../media/image5.jpeg"/><Relationship Id="rId5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2785703"/>
            <a:ext cx="8058253" cy="1143000"/>
          </a:xfrm>
          <a:noFill/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TCCD ULTRASOUND IN GUIDING VASOSPASM TREATMENT AFTER SAH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8" y="0"/>
            <a:ext cx="9142652" cy="68734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39397" y="1188529"/>
            <a:ext cx="8874888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TCCD ULTRASOUND IN </a:t>
            </a:r>
            <a:r>
              <a:rPr lang="fr-FR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GUIDING </a:t>
            </a:r>
            <a:r>
              <a:rPr lang="fr-FR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VASOSPASM TREATMENT </a:t>
            </a:r>
            <a:r>
              <a:rPr lang="fr-FR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fr-FR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</a:br>
            <a:r>
              <a:rPr lang="fr-FR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AFTER </a:t>
            </a:r>
            <a:r>
              <a:rPr lang="fr-FR" sz="3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aSAH</a:t>
            </a:r>
            <a:r>
              <a:rPr lang="fr-FR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/>
                <a:cs typeface="Arial"/>
              </a:rPr>
              <a:t> </a:t>
            </a:r>
            <a:endParaRPr lang="en-US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/>
          <a:srcRect t="21548" b="20010"/>
          <a:stretch/>
        </p:blipFill>
        <p:spPr>
          <a:xfrm>
            <a:off x="4416156" y="6036765"/>
            <a:ext cx="4727844" cy="872535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280395" y="3500635"/>
            <a:ext cx="321062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Prof. Dr. med. Fabienne PERREN</a:t>
            </a:r>
          </a:p>
          <a:p>
            <a:pPr algn="ctr"/>
            <a:r>
              <a:rPr lang="en-US" sz="1600" dirty="0" smtClean="0">
                <a:solidFill>
                  <a:srgbClr val="FFFFFF"/>
                </a:solidFill>
              </a:rPr>
              <a:t>HUG, University Hospital of Geneva</a:t>
            </a:r>
          </a:p>
          <a:p>
            <a:pPr algn="ctr"/>
            <a:r>
              <a:rPr lang="en-US" sz="1600" dirty="0" smtClean="0">
                <a:solidFill>
                  <a:srgbClr val="FFFFFF"/>
                </a:solidFill>
              </a:rPr>
              <a:t>Stroke Center, Neurosonology Unit</a:t>
            </a:r>
          </a:p>
          <a:p>
            <a:pPr algn="ctr"/>
            <a:r>
              <a:rPr lang="en-US" sz="1600" dirty="0" smtClean="0">
                <a:solidFill>
                  <a:srgbClr val="FFFFFF"/>
                </a:solidFill>
              </a:rPr>
              <a:t>Geneva, Switzerland</a:t>
            </a:r>
            <a:endParaRPr lang="en-US" sz="1600" dirty="0">
              <a:solidFill>
                <a:srgbClr val="FFFFFF"/>
              </a:solidFill>
            </a:endParaRPr>
          </a:p>
        </p:txBody>
      </p:sp>
      <p:pic>
        <p:nvPicPr>
          <p:cNvPr id="13" name="Image 12" descr="LOGO_HUG_H_PANTONES_SIGNATURE.png"/>
          <p:cNvPicPr>
            <a:picLocks noChangeAspect="1"/>
          </p:cNvPicPr>
          <p:nvPr/>
        </p:nvPicPr>
        <p:blipFill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5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6" y="38509"/>
            <a:ext cx="2646619" cy="91349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3413" y="93"/>
            <a:ext cx="2719349" cy="97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54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3"/>
      <p:bldP spid="8" grpId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33873" y="333552"/>
            <a:ext cx="2937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INTRODUCTION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35520" y="137695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73430" y="1202265"/>
            <a:ext cx="4815878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>
                <a:latin typeface="Arial"/>
                <a:cs typeface="Arial"/>
              </a:rPr>
              <a:t>Cerebral </a:t>
            </a:r>
            <a:r>
              <a:rPr lang="en-US" b="1" dirty="0" smtClean="0">
                <a:latin typeface="Arial"/>
                <a:cs typeface="Arial"/>
              </a:rPr>
              <a:t>vasospasm (CV) </a:t>
            </a:r>
            <a:r>
              <a:rPr lang="en-US" dirty="0" smtClean="0">
                <a:latin typeface="Arial"/>
                <a:cs typeface="Arial"/>
              </a:rPr>
              <a:t>after </a:t>
            </a:r>
            <a:r>
              <a:rPr lang="en-US" dirty="0" err="1" smtClean="0">
                <a:latin typeface="Arial"/>
                <a:cs typeface="Arial"/>
              </a:rPr>
              <a:t>aSAH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is </a:t>
            </a:r>
            <a:r>
              <a:rPr lang="en-US" dirty="0" smtClean="0">
                <a:latin typeface="Arial"/>
                <a:cs typeface="Arial"/>
              </a:rPr>
              <a:t>a narrowing </a:t>
            </a:r>
            <a:r>
              <a:rPr lang="en-US" dirty="0">
                <a:latin typeface="Arial"/>
                <a:cs typeface="Arial"/>
              </a:rPr>
              <a:t>of the large and medium-sized </a:t>
            </a:r>
            <a:r>
              <a:rPr lang="en-US" dirty="0" smtClean="0">
                <a:latin typeface="Arial"/>
                <a:cs typeface="Arial"/>
              </a:rPr>
              <a:t>intracranial </a:t>
            </a:r>
            <a:r>
              <a:rPr lang="en-US" dirty="0" err="1" smtClean="0">
                <a:latin typeface="Arial"/>
                <a:cs typeface="Arial"/>
              </a:rPr>
              <a:t>Aa</a:t>
            </a:r>
            <a:r>
              <a:rPr lang="en-US" dirty="0" smtClean="0">
                <a:latin typeface="Arial"/>
                <a:cs typeface="Arial"/>
              </a:rPr>
              <a:t>.  (</a:t>
            </a:r>
            <a:r>
              <a:rPr lang="en-US" dirty="0" err="1" smtClean="0">
                <a:latin typeface="Arial"/>
                <a:cs typeface="Arial"/>
              </a:rPr>
              <a:t>partic</a:t>
            </a:r>
            <a:r>
              <a:rPr lang="en-US" dirty="0" smtClean="0">
                <a:latin typeface="Arial"/>
                <a:cs typeface="Arial"/>
              </a:rPr>
              <a:t>. ant. </a:t>
            </a:r>
            <a:r>
              <a:rPr lang="en-US" dirty="0">
                <a:latin typeface="Arial"/>
                <a:cs typeface="Arial"/>
              </a:rPr>
              <a:t>circulation supplied by the </a:t>
            </a:r>
            <a:r>
              <a:rPr lang="en-US" dirty="0" smtClean="0">
                <a:latin typeface="Arial"/>
                <a:cs typeface="Arial"/>
              </a:rPr>
              <a:t>ICAs: M1, A1; BA)</a:t>
            </a:r>
          </a:p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CV </a:t>
            </a:r>
            <a:r>
              <a:rPr lang="en-US" dirty="0">
                <a:latin typeface="Arial"/>
                <a:cs typeface="Arial"/>
              </a:rPr>
              <a:t>leading to </a:t>
            </a:r>
            <a:r>
              <a:rPr lang="en-US" b="1" dirty="0">
                <a:latin typeface="Arial"/>
                <a:cs typeface="Arial"/>
              </a:rPr>
              <a:t>delayed cerebral ischemia (</a:t>
            </a:r>
            <a:r>
              <a:rPr lang="en-US" b="1" dirty="0" smtClean="0">
                <a:latin typeface="Arial"/>
                <a:cs typeface="Arial"/>
              </a:rPr>
              <a:t>DCI/DIND)</a:t>
            </a:r>
            <a:r>
              <a:rPr lang="en-US" dirty="0" smtClean="0">
                <a:latin typeface="Arial"/>
                <a:cs typeface="Arial"/>
              </a:rPr>
              <a:t>: major </a:t>
            </a:r>
            <a:r>
              <a:rPr lang="en-US" dirty="0">
                <a:latin typeface="Arial"/>
                <a:cs typeface="Arial"/>
              </a:rPr>
              <a:t>complication and source of morbidity in </a:t>
            </a:r>
            <a:r>
              <a:rPr lang="en-US" dirty="0" err="1" smtClean="0">
                <a:latin typeface="Arial"/>
                <a:cs typeface="Arial"/>
              </a:rPr>
              <a:t>aSAH</a:t>
            </a:r>
            <a:r>
              <a:rPr lang="en-US" dirty="0" smtClean="0">
                <a:latin typeface="Arial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However, the </a:t>
            </a:r>
            <a:r>
              <a:rPr lang="en-US" b="1" dirty="0">
                <a:latin typeface="Arial"/>
                <a:cs typeface="Arial"/>
              </a:rPr>
              <a:t>maximum rate of DCI </a:t>
            </a:r>
            <a:r>
              <a:rPr lang="en-US" dirty="0">
                <a:latin typeface="Arial"/>
                <a:cs typeface="Arial"/>
              </a:rPr>
              <a:t>among patients </a:t>
            </a:r>
            <a:r>
              <a:rPr lang="en-US" dirty="0" smtClean="0">
                <a:latin typeface="Arial"/>
                <a:cs typeface="Arial"/>
              </a:rPr>
              <a:t>with large </a:t>
            </a:r>
            <a:r>
              <a:rPr lang="en-US" dirty="0">
                <a:latin typeface="Arial"/>
                <a:cs typeface="Arial"/>
              </a:rPr>
              <a:t>artery </a:t>
            </a:r>
            <a:r>
              <a:rPr lang="en-US" dirty="0" smtClean="0">
                <a:latin typeface="Arial"/>
                <a:cs typeface="Arial"/>
              </a:rPr>
              <a:t>VS </a:t>
            </a:r>
            <a:r>
              <a:rPr lang="en-US" dirty="0">
                <a:latin typeface="Arial"/>
                <a:cs typeface="Arial"/>
              </a:rPr>
              <a:t>is only 50 % </a:t>
            </a:r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U</a:t>
            </a:r>
            <a:r>
              <a:rPr lang="en-US" dirty="0" smtClean="0">
                <a:latin typeface="Arial"/>
                <a:cs typeface="Arial"/>
              </a:rPr>
              <a:t>p </a:t>
            </a:r>
            <a:r>
              <a:rPr lang="en-US" dirty="0" smtClean="0">
                <a:latin typeface="Arial"/>
                <a:cs typeface="Arial"/>
              </a:rPr>
              <a:t>to 1/3 of </a:t>
            </a:r>
            <a:r>
              <a:rPr lang="en-US" dirty="0">
                <a:latin typeface="Arial"/>
                <a:cs typeface="Arial"/>
              </a:rPr>
              <a:t>patients with DCI </a:t>
            </a:r>
            <a:r>
              <a:rPr lang="en-US" b="1" dirty="0">
                <a:latin typeface="Arial"/>
                <a:cs typeface="Arial"/>
              </a:rPr>
              <a:t>do not show evidence </a:t>
            </a:r>
            <a:r>
              <a:rPr lang="en-US" b="1" dirty="0" smtClean="0">
                <a:latin typeface="Arial"/>
                <a:cs typeface="Arial"/>
              </a:rPr>
              <a:t>of large </a:t>
            </a:r>
            <a:r>
              <a:rPr lang="en-US" b="1" dirty="0">
                <a:latin typeface="Arial"/>
                <a:cs typeface="Arial"/>
              </a:rPr>
              <a:t>artery </a:t>
            </a:r>
            <a:r>
              <a:rPr lang="en-US" b="1" dirty="0" smtClean="0">
                <a:latin typeface="Arial"/>
                <a:cs typeface="Arial"/>
              </a:rPr>
              <a:t>VS 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0" y="5772137"/>
            <a:ext cx="2326433" cy="108586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341" t="43213" r="45717" b="22492"/>
          <a:stretch/>
        </p:blipFill>
        <p:spPr>
          <a:xfrm>
            <a:off x="5910094" y="3841578"/>
            <a:ext cx="3088887" cy="249139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5246" t="43213" r="11708" b="22492"/>
          <a:stretch/>
        </p:blipFill>
        <p:spPr>
          <a:xfrm>
            <a:off x="5957514" y="517437"/>
            <a:ext cx="3047738" cy="28223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16587" y="6581001"/>
            <a:ext cx="54274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Stroke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1985;16</a:t>
            </a:r>
            <a:r>
              <a:rPr lang="en-US" sz="1200" dirty="0">
                <a:latin typeface="Arial"/>
                <a:cs typeface="Arial"/>
              </a:rPr>
              <a:t>(4):562–</a:t>
            </a:r>
            <a:r>
              <a:rPr lang="en-US" sz="1200" dirty="0" smtClean="0">
                <a:latin typeface="Arial"/>
                <a:cs typeface="Arial"/>
              </a:rPr>
              <a:t>72; </a:t>
            </a:r>
            <a:r>
              <a:rPr lang="en-US" sz="1200" dirty="0" smtClean="0"/>
              <a:t>Stroke</a:t>
            </a:r>
            <a:r>
              <a:rPr lang="en-US" sz="1200" dirty="0"/>
              <a:t> </a:t>
            </a:r>
            <a:r>
              <a:rPr lang="en-US" sz="1200" dirty="0" smtClean="0"/>
              <a:t>2000;31</a:t>
            </a:r>
            <a:r>
              <a:rPr lang="en-US" sz="1200" dirty="0"/>
              <a:t>(7):1621–</a:t>
            </a:r>
            <a:r>
              <a:rPr lang="en-US" sz="1200" dirty="0" smtClean="0"/>
              <a:t>7; </a:t>
            </a:r>
            <a:r>
              <a:rPr lang="nl-NL" sz="1200" dirty="0" err="1"/>
              <a:t>Stroke</a:t>
            </a:r>
            <a:r>
              <a:rPr lang="nl-NL" sz="1200" dirty="0"/>
              <a:t>. 2004;35(8):1862–6.</a:t>
            </a:r>
            <a:r>
              <a:rPr lang="en-US" sz="1200" dirty="0" smtClean="0"/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5185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046481"/>
            <a:ext cx="4564219" cy="488049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1800" b="1" dirty="0">
                <a:latin typeface="Arial"/>
                <a:cs typeface="Arial"/>
              </a:rPr>
              <a:t>Delayed narrowing or </a:t>
            </a:r>
            <a:r>
              <a:rPr lang="en-US" sz="1800" dirty="0" smtClean="0">
                <a:latin typeface="Arial"/>
                <a:cs typeface="Arial"/>
              </a:rPr>
              <a:t>VS occurs in up to 70% after </a:t>
            </a:r>
            <a:r>
              <a:rPr lang="en-US" sz="1800" dirty="0" err="1" smtClean="0">
                <a:latin typeface="Arial"/>
                <a:cs typeface="Arial"/>
              </a:rPr>
              <a:t>aSAH</a:t>
            </a:r>
            <a:endParaRPr lang="en-US" sz="1800" dirty="0" smtClean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800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/>
                <a:cs typeface="Arial"/>
              </a:rPr>
              <a:t>tend </a:t>
            </a:r>
            <a:r>
              <a:rPr lang="en-US" sz="1800" dirty="0">
                <a:latin typeface="Arial"/>
                <a:cs typeface="Arial"/>
              </a:rPr>
              <a:t>to occur between day 2-17 after SAH</a:t>
            </a:r>
          </a:p>
          <a:p>
            <a:pPr>
              <a:lnSpc>
                <a:spcPct val="90000"/>
              </a:lnSpc>
            </a:pPr>
            <a:endParaRPr lang="en-US" sz="1800" b="1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r>
              <a:rPr lang="en-US" sz="1800" dirty="0" smtClean="0">
                <a:latin typeface="Arial"/>
                <a:cs typeface="Arial"/>
              </a:rPr>
              <a:t>detectable </a:t>
            </a:r>
            <a:r>
              <a:rPr lang="en-US" sz="1800" dirty="0">
                <a:latin typeface="Arial"/>
                <a:cs typeface="Arial"/>
              </a:rPr>
              <a:t>on </a:t>
            </a:r>
            <a:r>
              <a:rPr lang="en-US" sz="1800" dirty="0" smtClean="0">
                <a:latin typeface="Arial"/>
                <a:cs typeface="Arial"/>
              </a:rPr>
              <a:t>DSA </a:t>
            </a:r>
            <a:r>
              <a:rPr lang="en-US" sz="1800" dirty="0">
                <a:latin typeface="Arial"/>
                <a:cs typeface="Arial"/>
              </a:rPr>
              <a:t>in 21-70% of patients who suffer from </a:t>
            </a:r>
            <a:r>
              <a:rPr lang="en-US" sz="1800" dirty="0" err="1" smtClean="0">
                <a:latin typeface="Arial"/>
                <a:cs typeface="Arial"/>
              </a:rPr>
              <a:t>aSAH</a:t>
            </a:r>
            <a:r>
              <a:rPr lang="en-US" sz="1800" dirty="0" smtClean="0">
                <a:latin typeface="Arial"/>
                <a:cs typeface="Arial"/>
              </a:rPr>
              <a:t>.</a:t>
            </a:r>
            <a:br>
              <a:rPr lang="en-US" sz="1800" dirty="0" smtClean="0">
                <a:latin typeface="Arial"/>
                <a:cs typeface="Arial"/>
              </a:rPr>
            </a:br>
            <a:endParaRPr lang="en-US" sz="1800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endParaRPr lang="en-US" sz="1800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r>
              <a:rPr lang="en-US" sz="1800" b="1" dirty="0">
                <a:latin typeface="Arial"/>
                <a:cs typeface="Arial"/>
              </a:rPr>
              <a:t>M</a:t>
            </a:r>
            <a:r>
              <a:rPr lang="en-US" sz="1800" b="1" dirty="0" smtClean="0">
                <a:latin typeface="Arial"/>
                <a:cs typeface="Arial"/>
              </a:rPr>
              <a:t>aximal </a:t>
            </a:r>
            <a:r>
              <a:rPr lang="en-US" sz="1800" b="1" dirty="0">
                <a:latin typeface="Arial"/>
                <a:cs typeface="Arial"/>
              </a:rPr>
              <a:t>severity </a:t>
            </a:r>
            <a:r>
              <a:rPr lang="en-US" sz="1800" dirty="0">
                <a:latin typeface="Arial"/>
                <a:cs typeface="Arial"/>
              </a:rPr>
              <a:t>between days </a:t>
            </a:r>
            <a:r>
              <a:rPr lang="en-US" sz="1800" dirty="0" smtClean="0">
                <a:latin typeface="Arial"/>
                <a:cs typeface="Arial"/>
              </a:rPr>
              <a:t>7-12</a:t>
            </a:r>
            <a:r>
              <a:rPr lang="en-US" sz="1800" dirty="0">
                <a:latin typeface="Arial"/>
                <a:cs typeface="Arial"/>
              </a:rPr>
              <a:t>. </a:t>
            </a:r>
            <a:r>
              <a:rPr lang="en-US" sz="1800" dirty="0" smtClean="0">
                <a:latin typeface="Arial"/>
                <a:cs typeface="Arial"/>
              </a:rPr>
              <a:t>Rarely, </a:t>
            </a:r>
            <a:r>
              <a:rPr lang="en-US" sz="1800" dirty="0">
                <a:latin typeface="Arial"/>
                <a:cs typeface="Arial"/>
              </a:rPr>
              <a:t>may last for 3 to 4 weeks or even longer.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i="1" dirty="0">
                <a:latin typeface="Arial"/>
                <a:cs typeface="Arial"/>
              </a:rPr>
              <a:t/>
            </a:r>
            <a:br>
              <a:rPr lang="en-US" sz="1800" i="1" dirty="0">
                <a:latin typeface="Arial"/>
                <a:cs typeface="Arial"/>
              </a:rPr>
            </a:br>
            <a:endParaRPr lang="en-US" sz="1800" i="1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r>
              <a:rPr lang="en-US" sz="1800" b="1" dirty="0" smtClean="0">
                <a:latin typeface="Arial"/>
                <a:cs typeface="Arial"/>
              </a:rPr>
              <a:t>DSA</a:t>
            </a:r>
            <a:r>
              <a:rPr lang="en-US" sz="1800" b="1" dirty="0" smtClean="0">
                <a:latin typeface="Arial"/>
                <a:cs typeface="Arial"/>
              </a:rPr>
              <a:t>: «</a:t>
            </a:r>
            <a:r>
              <a:rPr lang="en-US" sz="1800" b="1" dirty="0">
                <a:latin typeface="Arial"/>
                <a:cs typeface="Arial"/>
              </a:rPr>
              <a:t> gold standard » </a:t>
            </a:r>
            <a:r>
              <a:rPr lang="en-US" sz="1800" dirty="0" smtClean="0">
                <a:latin typeface="Arial"/>
                <a:cs typeface="Arial"/>
              </a:rPr>
              <a:t>assessing </a:t>
            </a:r>
            <a:r>
              <a:rPr lang="en-US" sz="1800" dirty="0" smtClean="0">
                <a:latin typeface="Arial"/>
                <a:cs typeface="Arial"/>
              </a:rPr>
              <a:t>cerebral VS. </a:t>
            </a:r>
            <a:r>
              <a:rPr lang="en-US" sz="1800" dirty="0">
                <a:latin typeface="Arial"/>
                <a:cs typeface="Arial"/>
              </a:rPr>
              <a:t>It is, however, an </a:t>
            </a:r>
            <a:r>
              <a:rPr lang="en-US" sz="1800" b="1" dirty="0">
                <a:latin typeface="Arial"/>
                <a:cs typeface="Arial"/>
              </a:rPr>
              <a:t>invasive</a:t>
            </a:r>
            <a:r>
              <a:rPr lang="en-US" sz="1800" dirty="0">
                <a:latin typeface="Arial"/>
                <a:cs typeface="Arial"/>
              </a:rPr>
              <a:t> procedure and </a:t>
            </a:r>
            <a:r>
              <a:rPr lang="en-US" sz="1800" b="1" dirty="0">
                <a:latin typeface="Arial"/>
                <a:cs typeface="Arial"/>
              </a:rPr>
              <a:t>cannot be repeated </a:t>
            </a:r>
            <a:r>
              <a:rPr lang="en-US" sz="1800" dirty="0">
                <a:latin typeface="Arial"/>
                <a:cs typeface="Arial"/>
              </a:rPr>
              <a:t>at frequent intervals to monitor the development and resolution of arterial narrowing following SAH. </a:t>
            </a:r>
          </a:p>
        </p:txBody>
      </p:sp>
      <p:sp>
        <p:nvSpPr>
          <p:cNvPr id="2" name="Rectangle 1"/>
          <p:cNvSpPr/>
          <p:nvPr/>
        </p:nvSpPr>
        <p:spPr>
          <a:xfrm>
            <a:off x="4354251" y="6497481"/>
            <a:ext cx="467307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err="1">
                <a:latin typeface="Arial"/>
                <a:cs typeface="Arial"/>
              </a:rPr>
              <a:t>Neurosurg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 err="1">
                <a:latin typeface="Arial"/>
                <a:cs typeface="Arial"/>
              </a:rPr>
              <a:t>Clin</a:t>
            </a:r>
            <a:r>
              <a:rPr lang="en-US" sz="1200" dirty="0">
                <a:latin typeface="Arial"/>
                <a:cs typeface="Arial"/>
              </a:rPr>
              <a:t> N Am 1990;1:335-</a:t>
            </a:r>
            <a:r>
              <a:rPr lang="en-US" sz="1200" dirty="0" smtClean="0">
                <a:latin typeface="Arial"/>
                <a:cs typeface="Arial"/>
              </a:rPr>
              <a:t>47; </a:t>
            </a:r>
            <a:r>
              <a:rPr lang="en-US" sz="1200" dirty="0">
                <a:latin typeface="Arial"/>
                <a:cs typeface="Arial"/>
              </a:rPr>
              <a:t>J </a:t>
            </a:r>
            <a:r>
              <a:rPr lang="en-US" sz="1200" dirty="0" err="1">
                <a:latin typeface="Arial"/>
                <a:cs typeface="Arial"/>
              </a:rPr>
              <a:t>Neurosurg</a:t>
            </a:r>
            <a:r>
              <a:rPr lang="en-US" sz="1200" dirty="0">
                <a:latin typeface="Arial"/>
                <a:cs typeface="Arial"/>
              </a:rPr>
              <a:t> 1978;48:173-8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t="16732" r="8430"/>
          <a:stretch/>
        </p:blipFill>
        <p:spPr>
          <a:xfrm>
            <a:off x="5293996" y="179030"/>
            <a:ext cx="3672135" cy="616952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0" y="5772137"/>
            <a:ext cx="2326433" cy="108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774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Imag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</p:spPr>
      </p:pic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627313" y="4547173"/>
            <a:ext cx="6372225" cy="344958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chemeClr val="bg1"/>
                </a:solidFill>
                <a:latin typeface="Arial"/>
                <a:ea typeface="+mn-ea"/>
                <a:cs typeface="Arial"/>
              </a:rPr>
              <a:t>  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Aaslid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 et al. described the method of TCD sonography and immediately demonstrated its ability to non-invasively detect flow-velocity acceleration attributable to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/>
              </a:rPr>
              <a:t>VS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cs typeface="Arial"/>
            </a:endParaRPr>
          </a:p>
          <a:p>
            <a:pPr>
              <a:buFont typeface="Wingdings" pitchFamily="2" charset="2"/>
              <a:buNone/>
              <a:defRPr/>
            </a:pP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  <a:ea typeface="+mn-ea"/>
              <a:cs typeface="Arial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J </a:t>
            </a:r>
            <a:r>
              <a:rPr lang="en-US" sz="18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Neurosurg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 1982;57:769-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77;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J </a:t>
            </a:r>
            <a:r>
              <a:rPr lang="en-US" sz="1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Neurosurg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 1984;60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ea typeface="+mn-ea"/>
                <a:cs typeface="Arial"/>
              </a:rPr>
              <a:t>:32-36</a:t>
            </a:r>
          </a:p>
        </p:txBody>
      </p:sp>
      <p:pic>
        <p:nvPicPr>
          <p:cNvPr id="3686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11300"/>
            <a:ext cx="2767013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8720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39775" y="188914"/>
            <a:ext cx="4465211" cy="101844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Transcranial </a:t>
            </a:r>
            <a:r>
              <a:rPr lang="en-US" sz="2800" b="1" dirty="0" smtClean="0">
                <a:latin typeface="Arial"/>
                <a:cs typeface="Arial"/>
              </a:rPr>
              <a:t>ultrasound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0968" name="Text Box 14"/>
          <p:cNvSpPr txBox="1">
            <a:spLocks noChangeArrowheads="1"/>
          </p:cNvSpPr>
          <p:nvPr/>
        </p:nvSpPr>
        <p:spPr bwMode="auto">
          <a:xfrm>
            <a:off x="250826" y="4853490"/>
            <a:ext cx="576103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>
              <a:buFontTx/>
              <a:buChar char="•"/>
            </a:pPr>
            <a:r>
              <a:rPr lang="en-US" dirty="0">
                <a:latin typeface="Arial"/>
                <a:cs typeface="Arial"/>
              </a:rPr>
              <a:t> 1-2MHz sector transducer</a:t>
            </a:r>
            <a:br>
              <a:rPr lang="en-US" dirty="0">
                <a:latin typeface="Arial"/>
                <a:cs typeface="Arial"/>
              </a:rPr>
            </a:br>
            <a:endParaRPr lang="en-US" dirty="0">
              <a:latin typeface="Arial"/>
              <a:cs typeface="Arial"/>
            </a:endParaRPr>
          </a:p>
          <a:p>
            <a:pPr defTabSz="914400">
              <a:buFontTx/>
              <a:buChar char="•"/>
            </a:pPr>
            <a:r>
              <a:rPr lang="en-US" dirty="0">
                <a:latin typeface="Arial"/>
                <a:cs typeface="Arial"/>
              </a:rPr>
              <a:t> TCD: “blind” , Doppler signal only</a:t>
            </a:r>
          </a:p>
          <a:p>
            <a:pPr defTabSz="914400">
              <a:buFontTx/>
              <a:buChar char="•"/>
            </a:pPr>
            <a:r>
              <a:rPr lang="en-US" dirty="0">
                <a:latin typeface="Arial"/>
                <a:cs typeface="Arial"/>
              </a:rPr>
              <a:t> TCCD: visualization of vessels, flow direction and Doppler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 signal in real time (duplex/ triplex), </a:t>
            </a:r>
            <a:r>
              <a:rPr lang="en-US" dirty="0" smtClean="0">
                <a:latin typeface="Arial"/>
                <a:cs typeface="Arial"/>
              </a:rPr>
              <a:t>CA </a:t>
            </a:r>
            <a:r>
              <a:rPr lang="en-US" dirty="0">
                <a:latin typeface="Arial"/>
                <a:cs typeface="Arial"/>
              </a:rPr>
              <a:t>studies (30-40%)</a:t>
            </a:r>
          </a:p>
        </p:txBody>
      </p:sp>
      <p:grpSp>
        <p:nvGrpSpPr>
          <p:cNvPr id="2" name="Grouper 1"/>
          <p:cNvGrpSpPr/>
          <p:nvPr/>
        </p:nvGrpSpPr>
        <p:grpSpPr>
          <a:xfrm>
            <a:off x="767968" y="115888"/>
            <a:ext cx="8233157" cy="6192837"/>
            <a:chOff x="767968" y="115888"/>
            <a:chExt cx="8233157" cy="6192837"/>
          </a:xfrm>
        </p:grpSpPr>
        <p:grpSp>
          <p:nvGrpSpPr>
            <p:cNvPr id="40963" name="Group 95"/>
            <p:cNvGrpSpPr>
              <a:grpSpLocks/>
            </p:cNvGrpSpPr>
            <p:nvPr/>
          </p:nvGrpSpPr>
          <p:grpSpPr bwMode="auto">
            <a:xfrm>
              <a:off x="767968" y="1981898"/>
              <a:ext cx="3384550" cy="2736850"/>
              <a:chOff x="6350" y="3175"/>
              <a:chExt cx="2223" cy="1426"/>
            </a:xfrm>
          </p:grpSpPr>
          <p:pic>
            <p:nvPicPr>
              <p:cNvPr id="40964" name="Picture 4"/>
              <p:cNvPicPr>
                <a:picLocks noChangeAspect="1" noChangeArrowheads="1"/>
              </p:cNvPicPr>
              <p:nvPr/>
            </p:nvPicPr>
            <p:blipFill>
              <a:blip r:embed="rId3"/>
              <a:srcRect l="17581" t="19507" r="42262" b="35411"/>
              <a:stretch>
                <a:fillRect/>
              </a:stretch>
            </p:blipFill>
            <p:spPr bwMode="auto">
              <a:xfrm>
                <a:off x="7348" y="3449"/>
                <a:ext cx="1225" cy="860"/>
              </a:xfrm>
              <a:prstGeom prst="rect">
                <a:avLst/>
              </a:prstGeom>
              <a:noFill/>
              <a:ln w="9525">
                <a:solidFill>
                  <a:srgbClr val="CC3300"/>
                </a:solidFill>
                <a:miter lim="800000"/>
                <a:headEnd/>
                <a:tailEnd/>
              </a:ln>
            </p:spPr>
          </p:pic>
          <p:pic>
            <p:nvPicPr>
              <p:cNvPr id="40965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350" y="3175"/>
                <a:ext cx="1002" cy="1426"/>
              </a:xfrm>
              <a:prstGeom prst="rect">
                <a:avLst/>
              </a:prstGeom>
              <a:noFill/>
              <a:ln w="9525">
                <a:solidFill>
                  <a:srgbClr val="CC3300"/>
                </a:solidFill>
                <a:miter lim="800000"/>
                <a:headEnd/>
                <a:tailEnd/>
              </a:ln>
            </p:spPr>
          </p:pic>
        </p:grpSp>
        <p:sp>
          <p:nvSpPr>
            <p:cNvPr id="4107" name="Text Box 11"/>
            <p:cNvSpPr txBox="1">
              <a:spLocks noChangeArrowheads="1"/>
            </p:cNvSpPr>
            <p:nvPr/>
          </p:nvSpPr>
          <p:spPr bwMode="auto">
            <a:xfrm>
              <a:off x="1722129" y="1615186"/>
              <a:ext cx="80168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b="1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Arial" charset="0"/>
                </a:rPr>
                <a:t>TCCD</a:t>
              </a:r>
            </a:p>
          </p:txBody>
        </p:sp>
        <p:sp>
          <p:nvSpPr>
            <p:cNvPr id="4108" name="Text Box 12"/>
            <p:cNvSpPr txBox="1">
              <a:spLocks noChangeArrowheads="1"/>
            </p:cNvSpPr>
            <p:nvPr/>
          </p:nvSpPr>
          <p:spPr bwMode="auto">
            <a:xfrm>
              <a:off x="3120048" y="4286251"/>
              <a:ext cx="649287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b="1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Arial" charset="0"/>
                </a:rPr>
                <a:t>TCD</a:t>
              </a:r>
            </a:p>
          </p:txBody>
        </p:sp>
        <p:pic>
          <p:nvPicPr>
            <p:cNvPr id="40969" name="Picture 2" descr="C:\Users\Marc\Desktop\Yvan_Doppler\Circle_of_Willis_duplex.jpg"/>
            <p:cNvPicPr>
              <a:picLocks noChangeAspect="1" noChangeArrowheads="1"/>
            </p:cNvPicPr>
            <p:nvPr/>
          </p:nvPicPr>
          <p:blipFill>
            <a:blip r:embed="rId5"/>
            <a:srcRect t="7559"/>
            <a:stretch>
              <a:fillRect/>
            </a:stretch>
          </p:blipFill>
          <p:spPr bwMode="auto">
            <a:xfrm>
              <a:off x="5867400" y="2347913"/>
              <a:ext cx="2808288" cy="1944687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</p:spPr>
        </p:pic>
        <p:pic>
          <p:nvPicPr>
            <p:cNvPr id="40970" name="Picture 2" descr="G:\screenshotdop\Glushkova_ACM_spasm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408738" y="4445000"/>
              <a:ext cx="2592387" cy="1863725"/>
            </a:xfrm>
            <a:prstGeom prst="rect">
              <a:avLst/>
            </a:prstGeom>
            <a:noFill/>
            <a:ln w="9525">
              <a:solidFill>
                <a:srgbClr val="CC3300"/>
              </a:solidFill>
              <a:miter lim="800000"/>
              <a:headEnd/>
              <a:tailEnd/>
            </a:ln>
          </p:spPr>
        </p:pic>
        <p:sp>
          <p:nvSpPr>
            <p:cNvPr id="40971" name="Line 20"/>
            <p:cNvSpPr>
              <a:spLocks noChangeShapeType="1"/>
            </p:cNvSpPr>
            <p:nvPr/>
          </p:nvSpPr>
          <p:spPr bwMode="auto">
            <a:xfrm>
              <a:off x="2484438" y="2133600"/>
              <a:ext cx="3159523" cy="37417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72" name="Line 21"/>
            <p:cNvSpPr>
              <a:spLocks noChangeShapeType="1"/>
            </p:cNvSpPr>
            <p:nvPr/>
          </p:nvSpPr>
          <p:spPr bwMode="auto">
            <a:xfrm>
              <a:off x="3563939" y="4652963"/>
              <a:ext cx="2736849" cy="83500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73" name="Line 22"/>
            <p:cNvSpPr>
              <a:spLocks noChangeShapeType="1"/>
            </p:cNvSpPr>
            <p:nvPr/>
          </p:nvSpPr>
          <p:spPr bwMode="auto">
            <a:xfrm flipV="1">
              <a:off x="2523817" y="1209036"/>
              <a:ext cx="3488047" cy="92456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pic>
          <p:nvPicPr>
            <p:cNvPr id="40974" name="Picture 23"/>
            <p:cNvPicPr>
              <a:picLocks noChangeAspect="1" noChangeArrowheads="1"/>
            </p:cNvPicPr>
            <p:nvPr/>
          </p:nvPicPr>
          <p:blipFill>
            <a:blip r:embed="rId7"/>
            <a:srcRect l="57143" t="28743" r="12239" b="18340"/>
            <a:stretch>
              <a:fillRect/>
            </a:stretch>
          </p:blipFill>
          <p:spPr bwMode="auto">
            <a:xfrm>
              <a:off x="6300788" y="115888"/>
              <a:ext cx="2190750" cy="2130425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1861785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486" t="13852" r="49421" b="10802"/>
          <a:stretch/>
        </p:blipFill>
        <p:spPr>
          <a:xfrm>
            <a:off x="1029658" y="569307"/>
            <a:ext cx="7091377" cy="542041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19786" y="6444443"/>
            <a:ext cx="17503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Stroke 1999;30:1091-8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6411" y="3872937"/>
            <a:ext cx="5973192" cy="3292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36411" y="2817985"/>
            <a:ext cx="5973192" cy="3292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57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752224" y="6581001"/>
            <a:ext cx="2391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J </a:t>
            </a:r>
            <a:r>
              <a:rPr lang="en-US" sz="1200" dirty="0" err="1" smtClean="0">
                <a:latin typeface="Arial"/>
                <a:cs typeface="Arial"/>
              </a:rPr>
              <a:t>Clin</a:t>
            </a:r>
            <a:r>
              <a:rPr lang="en-US" sz="1200" dirty="0" smtClean="0">
                <a:latin typeface="Arial"/>
                <a:cs typeface="Arial"/>
              </a:rPr>
              <a:t> Ultrasound 2012;40:535-9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443" t="5131" r="53440" b="60169"/>
          <a:stretch/>
        </p:blipFill>
        <p:spPr>
          <a:xfrm>
            <a:off x="235168" y="529538"/>
            <a:ext cx="4081897" cy="271620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443" t="44348" r="53440" b="21299"/>
          <a:stretch/>
        </p:blipFill>
        <p:spPr>
          <a:xfrm>
            <a:off x="199428" y="3778862"/>
            <a:ext cx="4117637" cy="2712622"/>
          </a:xfrm>
          <a:prstGeom prst="rect">
            <a:avLst/>
          </a:prstGeom>
        </p:spPr>
      </p:pic>
      <p:grpSp>
        <p:nvGrpSpPr>
          <p:cNvPr id="10" name="Grouper 9"/>
          <p:cNvGrpSpPr/>
          <p:nvPr/>
        </p:nvGrpSpPr>
        <p:grpSpPr>
          <a:xfrm>
            <a:off x="4816958" y="0"/>
            <a:ext cx="4154584" cy="6659401"/>
            <a:chOff x="4816958" y="0"/>
            <a:chExt cx="4154584" cy="6659401"/>
          </a:xfrm>
        </p:grpSpPr>
        <p:grpSp>
          <p:nvGrpSpPr>
            <p:cNvPr id="8" name="Grouper 7"/>
            <p:cNvGrpSpPr/>
            <p:nvPr/>
          </p:nvGrpSpPr>
          <p:grpSpPr>
            <a:xfrm>
              <a:off x="4816958" y="0"/>
              <a:ext cx="4154584" cy="6659401"/>
              <a:chOff x="4468135" y="14833"/>
              <a:chExt cx="4154584" cy="6659401"/>
            </a:xfrm>
          </p:grpSpPr>
          <p:grpSp>
            <p:nvGrpSpPr>
              <p:cNvPr id="5" name="Grouper 4"/>
              <p:cNvGrpSpPr/>
              <p:nvPr/>
            </p:nvGrpSpPr>
            <p:grpSpPr>
              <a:xfrm>
                <a:off x="4468135" y="14833"/>
                <a:ext cx="4154584" cy="6659401"/>
                <a:chOff x="4468135" y="14833"/>
                <a:chExt cx="4154584" cy="6659401"/>
              </a:xfrm>
            </p:grpSpPr>
            <p:pic>
              <p:nvPicPr>
                <p:cNvPr id="2" name="Image 1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harpenSoften amount="50000"/>
                          </a14:imgEffect>
                        </a14:imgLayer>
                      </a14:imgProps>
                    </a:ext>
                  </a:extLst>
                </a:blip>
                <a:srcRect l="48400" t="3696" r="9987"/>
                <a:stretch/>
              </p:blipFill>
              <p:spPr>
                <a:xfrm>
                  <a:off x="4468135" y="14833"/>
                  <a:ext cx="4154584" cy="6659401"/>
                </a:xfrm>
                <a:prstGeom prst="rect">
                  <a:avLst/>
                </a:prstGeom>
              </p:spPr>
            </p:pic>
            <p:sp>
              <p:nvSpPr>
                <p:cNvPr id="4" name="ZoneTexte 3"/>
                <p:cNvSpPr txBox="1"/>
                <p:nvPr/>
              </p:nvSpPr>
              <p:spPr>
                <a:xfrm>
                  <a:off x="5502861" y="987834"/>
                  <a:ext cx="58221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Arial"/>
                      <a:cs typeface="Arial"/>
                    </a:rPr>
                    <a:t>&lt; 5mm</a:t>
                  </a:r>
                  <a:endParaRPr lang="en-US" sz="10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6" name="Rectangle 5"/>
              <p:cNvSpPr/>
              <p:nvPr/>
            </p:nvSpPr>
            <p:spPr>
              <a:xfrm>
                <a:off x="4624912" y="5989725"/>
                <a:ext cx="3417732" cy="31359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4624912" y="5691807"/>
                <a:ext cx="3417732" cy="15679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Ellipse 8"/>
            <p:cNvSpPr/>
            <p:nvPr/>
          </p:nvSpPr>
          <p:spPr>
            <a:xfrm>
              <a:off x="6752224" y="1599351"/>
              <a:ext cx="945511" cy="17247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Ellipse 11"/>
            <p:cNvSpPr/>
            <p:nvPr/>
          </p:nvSpPr>
          <p:spPr>
            <a:xfrm>
              <a:off x="5950248" y="3593186"/>
              <a:ext cx="945511" cy="17247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lipse 13"/>
            <p:cNvSpPr/>
            <p:nvPr/>
          </p:nvSpPr>
          <p:spPr>
            <a:xfrm>
              <a:off x="7529779" y="3597585"/>
              <a:ext cx="945511" cy="17247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Ellipse 15"/>
            <p:cNvSpPr/>
            <p:nvPr/>
          </p:nvSpPr>
          <p:spPr>
            <a:xfrm>
              <a:off x="7850135" y="1579272"/>
              <a:ext cx="945511" cy="17247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8072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3015" t="60581" r="23342" b="21432"/>
          <a:stretch/>
        </p:blipFill>
        <p:spPr>
          <a:xfrm>
            <a:off x="653704" y="3669098"/>
            <a:ext cx="7791088" cy="136415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13451" y="5753513"/>
            <a:ext cx="2326433" cy="108586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07615" y="537065"/>
            <a:ext cx="513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latin typeface="Arial"/>
                <a:cs typeface="Arial"/>
              </a:rPr>
              <a:t>Sonographic</a:t>
            </a:r>
            <a:r>
              <a:rPr lang="en-US" sz="2800" b="1" dirty="0" smtClean="0">
                <a:latin typeface="Arial"/>
                <a:cs typeface="Arial"/>
              </a:rPr>
              <a:t> CBFV increase: 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7615" y="1652917"/>
            <a:ext cx="60965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ATS Intracranial stenosis: </a:t>
            </a:r>
            <a:r>
              <a:rPr lang="en-US" dirty="0"/>
              <a:t>P</a:t>
            </a:r>
            <a:r>
              <a:rPr lang="en-US" dirty="0" smtClean="0"/>
              <a:t>SV &gt;160 cm/s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MCBFV mainly used based on TCD (no angle correction)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Computed automatically by the machine or manually (trace) </a:t>
            </a:r>
            <a:endParaRPr lang="en-US" dirty="0"/>
          </a:p>
        </p:txBody>
      </p:sp>
      <p:pic>
        <p:nvPicPr>
          <p:cNvPr id="7" name="Picture 4" descr="cranium_smal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7745" y="111622"/>
            <a:ext cx="2142932" cy="2854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747772" y="3198700"/>
            <a:ext cx="2880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Cut-off values for VS in SAH: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9652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0" y="5760405"/>
            <a:ext cx="2326433" cy="108586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07615" y="537065"/>
            <a:ext cx="479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Factors influencing CBFV : 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7616" y="1505271"/>
            <a:ext cx="8507457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Age:</a:t>
            </a:r>
            <a:r>
              <a:rPr lang="en-US" dirty="0" smtClean="0">
                <a:latin typeface="Arial"/>
                <a:cs typeface="Arial"/>
              </a:rPr>
              <a:t> with increasing age -&gt; CBFV decrease (approx. 25%)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ICP: </a:t>
            </a:r>
            <a:r>
              <a:rPr lang="en-US" dirty="0" smtClean="0">
                <a:latin typeface="Arial"/>
                <a:cs typeface="Arial"/>
              </a:rPr>
              <a:t>if increasing (critical VS, edema) -&gt; CBFV decrease (CV underestimation)</a:t>
            </a:r>
          </a:p>
          <a:p>
            <a:r>
              <a:rPr lang="en-US" dirty="0">
                <a:latin typeface="Arial"/>
                <a:cs typeface="Arial"/>
              </a:rPr>
              <a:t/>
            </a:r>
            <a:br>
              <a:rPr lang="en-US" dirty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                         (CAVE:    RI &gt;0.6 or PI&gt;1 and low CBFV)</a:t>
            </a:r>
          </a:p>
          <a:p>
            <a:endParaRPr lang="en-US" dirty="0">
              <a:latin typeface="Arial"/>
              <a:cs typeface="Arial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498466" y="6524588"/>
            <a:ext cx="2480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World </a:t>
            </a:r>
            <a:r>
              <a:rPr lang="en-US" sz="1200" dirty="0"/>
              <a:t>J </a:t>
            </a:r>
            <a:r>
              <a:rPr lang="en-US" sz="1200" dirty="0" err="1"/>
              <a:t>Cardiol</a:t>
            </a:r>
            <a:r>
              <a:rPr lang="en-US" sz="1200" dirty="0"/>
              <a:t> </a:t>
            </a:r>
            <a:r>
              <a:rPr lang="en-US" sz="1200" dirty="0" smtClean="0"/>
              <a:t>2016; </a:t>
            </a:r>
            <a:r>
              <a:rPr lang="en-US" sz="1200" dirty="0"/>
              <a:t>8(7): 383-400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716" t="52498" r="50107" b="5889"/>
          <a:stretch/>
        </p:blipFill>
        <p:spPr>
          <a:xfrm>
            <a:off x="2071541" y="3135982"/>
            <a:ext cx="5094051" cy="262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05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0" y="5760405"/>
            <a:ext cx="2326433" cy="108586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07615" y="537065"/>
            <a:ext cx="479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Factors influencing CBFV : 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7616" y="1505271"/>
            <a:ext cx="644092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Hematocrit: </a:t>
            </a:r>
            <a:r>
              <a:rPr lang="en-US" dirty="0" smtClean="0">
                <a:latin typeface="Arial"/>
                <a:cs typeface="Arial"/>
              </a:rPr>
              <a:t>if decreasing -&gt; CBFV increase (5%-&gt;10%)</a:t>
            </a:r>
            <a:br>
              <a:rPr lang="en-US" dirty="0" smtClean="0">
                <a:latin typeface="Arial"/>
                <a:cs typeface="Arial"/>
              </a:rPr>
            </a:br>
            <a:endParaRPr lang="en-US" dirty="0" smtClean="0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                        (CAVE: correction needed)</a:t>
            </a:r>
          </a:p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 smtClean="0">
                <a:latin typeface="Arial"/>
                <a:cs typeface="Arial"/>
              </a:rPr>
              <a:t>Hyperperfusion</a:t>
            </a:r>
            <a:r>
              <a:rPr lang="en-US" b="1" dirty="0" smtClean="0">
                <a:latin typeface="Arial"/>
                <a:cs typeface="Arial"/>
              </a:rPr>
              <a:t>: </a:t>
            </a:r>
            <a:r>
              <a:rPr lang="en-US" dirty="0" smtClean="0">
                <a:latin typeface="Arial"/>
                <a:cs typeface="Arial"/>
              </a:rPr>
              <a:t>false CBFV increase  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                       (CAVE: correction according published ratios)</a:t>
            </a:r>
          </a:p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Pregnancy: </a:t>
            </a:r>
            <a:r>
              <a:rPr lang="en-US" dirty="0" smtClean="0">
                <a:latin typeface="Arial"/>
                <a:cs typeface="Arial"/>
              </a:rPr>
              <a:t>decrease in the 3</a:t>
            </a:r>
            <a:r>
              <a:rPr lang="en-US" baseline="30000" dirty="0" smtClean="0">
                <a:latin typeface="Arial"/>
                <a:cs typeface="Arial"/>
              </a:rPr>
              <a:t>rd</a:t>
            </a:r>
            <a:r>
              <a:rPr lang="en-US" dirty="0" smtClean="0">
                <a:latin typeface="Arial"/>
                <a:cs typeface="Arial"/>
              </a:rPr>
              <a:t> trimester</a:t>
            </a:r>
          </a:p>
          <a:p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PCO</a:t>
            </a:r>
            <a:r>
              <a:rPr lang="en-US" b="1" baseline="-25000" dirty="0" smtClean="0">
                <a:latin typeface="Arial"/>
                <a:cs typeface="Arial"/>
              </a:rPr>
              <a:t>2: 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if increasing -&gt; CBFV increase</a:t>
            </a:r>
            <a:endParaRPr lang="en-US" baseline="-25000" dirty="0">
              <a:latin typeface="Arial"/>
              <a:cs typeface="Arial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802274" y="6495849"/>
            <a:ext cx="43051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Stroke 1988;19;1466-9;  </a:t>
            </a:r>
            <a:r>
              <a:rPr lang="en-US" sz="1200" dirty="0" err="1" smtClean="0">
                <a:latin typeface="Arial"/>
                <a:cs typeface="Arial"/>
              </a:rPr>
              <a:t>Neurologie</a:t>
            </a:r>
            <a:r>
              <a:rPr lang="en-US" sz="1200" dirty="0" smtClean="0">
                <a:latin typeface="Arial"/>
                <a:cs typeface="Arial"/>
              </a:rPr>
              <a:t> Compact, </a:t>
            </a:r>
            <a:r>
              <a:rPr lang="en-US" sz="1200" dirty="0" err="1">
                <a:latin typeface="Arial"/>
                <a:cs typeface="Arial"/>
              </a:rPr>
              <a:t>T</a:t>
            </a:r>
            <a:r>
              <a:rPr lang="en-US" sz="1200" dirty="0" err="1" smtClean="0">
                <a:latin typeface="Arial"/>
                <a:cs typeface="Arial"/>
              </a:rPr>
              <a:t>hieme</a:t>
            </a:r>
            <a:r>
              <a:rPr lang="en-US" sz="1200" dirty="0" smtClean="0">
                <a:latin typeface="Arial"/>
                <a:cs typeface="Arial"/>
              </a:rPr>
              <a:t>  2013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1624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0" y="5760405"/>
            <a:ext cx="2326433" cy="108586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07615" y="537065"/>
            <a:ext cx="4792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Factors influencing CBFV : 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7616" y="1505271"/>
            <a:ext cx="8468985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Long stenosis:</a:t>
            </a:r>
            <a:r>
              <a:rPr lang="en-US" dirty="0" smtClean="0">
                <a:latin typeface="Arial"/>
                <a:cs typeface="Arial"/>
              </a:rPr>
              <a:t> the longer, the lower max. </a:t>
            </a:r>
            <a:r>
              <a:rPr lang="en-US" dirty="0" err="1" smtClean="0">
                <a:latin typeface="Arial"/>
                <a:cs typeface="Arial"/>
              </a:rPr>
              <a:t>intrastenotic</a:t>
            </a:r>
            <a:r>
              <a:rPr lang="en-US" dirty="0" smtClean="0">
                <a:latin typeface="Arial"/>
                <a:cs typeface="Arial"/>
              </a:rPr>
              <a:t> CBFV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                       (Pre- / post-stenotic flow)</a:t>
            </a:r>
          </a:p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 smtClean="0">
                <a:latin typeface="Arial"/>
                <a:cs typeface="Arial"/>
              </a:rPr>
              <a:t>Localisation</a:t>
            </a:r>
            <a:r>
              <a:rPr lang="en-US" dirty="0" smtClean="0">
                <a:latin typeface="Arial"/>
                <a:cs typeface="Arial"/>
              </a:rPr>
              <a:t> of the VS: angle of insonation may affect CBFV (ICA, PCA, ACA; </a:t>
            </a:r>
          </a:p>
          <a:p>
            <a:r>
              <a:rPr lang="en-US" dirty="0" smtClean="0">
                <a:latin typeface="Arial"/>
                <a:cs typeface="Arial"/>
              </a:rPr>
              <a:t>                           Presence of collateral flow:</a:t>
            </a:r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Distal VS</a:t>
            </a:r>
            <a:r>
              <a:rPr lang="en-US" dirty="0" smtClean="0">
                <a:latin typeface="Arial"/>
                <a:cs typeface="Arial"/>
              </a:rPr>
              <a:t>: lower CBFV in distal branches; detection of VS can be missed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                                                  (CAVE: look for distal stenoses)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005710" y="6525109"/>
            <a:ext cx="51487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Doppler- und </a:t>
            </a:r>
            <a:r>
              <a:rPr lang="en-US" sz="1200" dirty="0" err="1"/>
              <a:t>Duplexsonographie</a:t>
            </a:r>
            <a:r>
              <a:rPr lang="en-US" sz="1200" dirty="0"/>
              <a:t> der </a:t>
            </a:r>
            <a:r>
              <a:rPr lang="en-US" sz="1200" dirty="0" err="1"/>
              <a:t>hirnversorgenden</a:t>
            </a:r>
            <a:r>
              <a:rPr lang="en-US" sz="1200" dirty="0"/>
              <a:t> </a:t>
            </a:r>
            <a:r>
              <a:rPr lang="en-US" sz="1200" dirty="0" err="1" smtClean="0"/>
              <a:t>Arterien</a:t>
            </a:r>
            <a:r>
              <a:rPr lang="en-US" sz="1200" dirty="0" smtClean="0"/>
              <a:t>, Springer 2004</a:t>
            </a:r>
            <a:endParaRPr lang="en-US" sz="12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6888" t="45984" r="21508" b="28990"/>
          <a:stretch/>
        </p:blipFill>
        <p:spPr>
          <a:xfrm>
            <a:off x="3417732" y="3355500"/>
            <a:ext cx="2618171" cy="158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08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0684" t="42671" r="20186" b="12305"/>
          <a:stretch/>
        </p:blipFill>
        <p:spPr>
          <a:xfrm>
            <a:off x="1114960" y="1191669"/>
            <a:ext cx="6889609" cy="413949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0" y="5772137"/>
            <a:ext cx="2326433" cy="108586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258761" y="6507162"/>
            <a:ext cx="17503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Stroke 2001;32:2292-8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6679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3553" y="156796"/>
            <a:ext cx="8284347" cy="1023051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/>
                <a:cs typeface="Arial"/>
              </a:rPr>
              <a:t>U</a:t>
            </a:r>
            <a:r>
              <a:rPr lang="en-US" sz="2800" b="1" dirty="0" smtClean="0">
                <a:latin typeface="Arial"/>
                <a:cs typeface="Arial"/>
              </a:rPr>
              <a:t>ltrasound criteria </a:t>
            </a:r>
            <a:r>
              <a:rPr lang="en-US" sz="2800" b="1" dirty="0">
                <a:latin typeface="Arial"/>
                <a:cs typeface="Arial"/>
              </a:rPr>
              <a:t>of </a:t>
            </a:r>
            <a:r>
              <a:rPr lang="en-US" sz="2800" b="1" dirty="0" smtClean="0">
                <a:latin typeface="Arial"/>
                <a:cs typeface="Arial"/>
              </a:rPr>
              <a:t>vasospasm: the indexes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7108" name="Text Box 6"/>
          <p:cNvSpPr txBox="1">
            <a:spLocks noChangeArrowheads="1"/>
          </p:cNvSpPr>
          <p:nvPr/>
        </p:nvSpPr>
        <p:spPr bwMode="auto">
          <a:xfrm>
            <a:off x="642938" y="3286125"/>
            <a:ext cx="77152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dirty="0" smtClean="0">
                <a:latin typeface="Arial"/>
                <a:cs typeface="Arial"/>
              </a:rPr>
              <a:t>LI </a:t>
            </a:r>
            <a:r>
              <a:rPr lang="en-US" dirty="0">
                <a:latin typeface="Arial"/>
                <a:cs typeface="Arial"/>
              </a:rPr>
              <a:t>≥ 3  </a:t>
            </a:r>
            <a:r>
              <a:rPr lang="en-US" dirty="0" smtClean="0">
                <a:latin typeface="Arial"/>
                <a:cs typeface="Arial"/>
              </a:rPr>
              <a:t>at least moderate: sensitivity </a:t>
            </a:r>
            <a:r>
              <a:rPr lang="en-US" dirty="0">
                <a:latin typeface="Arial"/>
                <a:cs typeface="Arial"/>
              </a:rPr>
              <a:t>85%, specificity 98</a:t>
            </a:r>
            <a:r>
              <a:rPr lang="en-US" dirty="0" smtClean="0">
                <a:latin typeface="Arial"/>
                <a:cs typeface="Arial"/>
              </a:rPr>
              <a:t>%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             </a:t>
            </a:r>
            <a:endParaRPr lang="en-US" dirty="0">
              <a:latin typeface="Arial"/>
              <a:cs typeface="Arial"/>
            </a:endParaRPr>
          </a:p>
          <a:p>
            <a:pPr defTabSz="914400"/>
            <a:r>
              <a:rPr lang="en-US" dirty="0">
                <a:latin typeface="Arial"/>
                <a:cs typeface="Arial"/>
              </a:rPr>
              <a:t>LI &gt;6: </a:t>
            </a:r>
            <a:r>
              <a:rPr lang="en-US" dirty="0" smtClean="0">
                <a:latin typeface="Arial"/>
                <a:cs typeface="Arial"/>
              </a:rPr>
              <a:t>severe </a:t>
            </a:r>
            <a:r>
              <a:rPr lang="en-US" dirty="0">
                <a:latin typeface="Arial"/>
                <a:cs typeface="Arial"/>
              </a:rPr>
              <a:t>vasospasm</a:t>
            </a:r>
          </a:p>
        </p:txBody>
      </p:sp>
      <p:grpSp>
        <p:nvGrpSpPr>
          <p:cNvPr id="4" name="Grouper 3"/>
          <p:cNvGrpSpPr/>
          <p:nvPr/>
        </p:nvGrpSpPr>
        <p:grpSpPr>
          <a:xfrm>
            <a:off x="897471" y="1247610"/>
            <a:ext cx="5500688" cy="1230313"/>
            <a:chOff x="1571625" y="2031610"/>
            <a:chExt cx="5500688" cy="1230313"/>
          </a:xfrm>
        </p:grpSpPr>
        <p:sp>
          <p:nvSpPr>
            <p:cNvPr id="47113" name="Text Box 11"/>
            <p:cNvSpPr txBox="1">
              <a:spLocks noChangeArrowheads="1"/>
            </p:cNvSpPr>
            <p:nvPr/>
          </p:nvSpPr>
          <p:spPr bwMode="auto">
            <a:xfrm>
              <a:off x="2286000" y="2714625"/>
              <a:ext cx="2357438" cy="366713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/>
              <a:r>
                <a:rPr lang="en-US" b="1" dirty="0">
                  <a:latin typeface="Arial" charset="0"/>
                </a:rPr>
                <a:t>V mean ICA (cm/s)</a:t>
              </a:r>
            </a:p>
          </p:txBody>
        </p:sp>
        <p:grpSp>
          <p:nvGrpSpPr>
            <p:cNvPr id="3" name="Grouper 2"/>
            <p:cNvGrpSpPr/>
            <p:nvPr/>
          </p:nvGrpSpPr>
          <p:grpSpPr>
            <a:xfrm>
              <a:off x="1571625" y="2031610"/>
              <a:ext cx="5500688" cy="1230313"/>
              <a:chOff x="1571625" y="2000250"/>
              <a:chExt cx="5500688" cy="1230313"/>
            </a:xfrm>
          </p:grpSpPr>
          <p:grpSp>
            <p:nvGrpSpPr>
              <p:cNvPr id="47109" name="Group 7"/>
              <p:cNvGrpSpPr>
                <a:grpSpLocks/>
              </p:cNvGrpSpPr>
              <p:nvPr/>
            </p:nvGrpSpPr>
            <p:grpSpPr bwMode="auto">
              <a:xfrm>
                <a:off x="1571625" y="2214563"/>
                <a:ext cx="3032125" cy="584200"/>
                <a:chOff x="803" y="9303"/>
                <a:chExt cx="1910" cy="368"/>
              </a:xfrm>
            </p:grpSpPr>
            <p:sp>
              <p:nvSpPr>
                <p:cNvPr id="4711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803" y="9438"/>
                  <a:ext cx="371" cy="233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defTabSz="914400"/>
                  <a:r>
                    <a:rPr lang="en-US" b="1" dirty="0" smtClean="0">
                      <a:latin typeface="Arial" charset="0"/>
                    </a:rPr>
                    <a:t>LI </a:t>
                  </a:r>
                  <a:r>
                    <a:rPr lang="en-US" b="1" dirty="0">
                      <a:latin typeface="Arial" charset="0"/>
                    </a:rPr>
                    <a:t>=</a:t>
                  </a:r>
                </a:p>
              </p:txBody>
            </p:sp>
            <p:sp>
              <p:nvSpPr>
                <p:cNvPr id="471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253" y="9303"/>
                  <a:ext cx="1460" cy="231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defTabSz="914400"/>
                  <a:r>
                    <a:rPr lang="en-US" b="1">
                      <a:latin typeface="Arial" charset="0"/>
                    </a:rPr>
                    <a:t>V mean MCA (cm/s)</a:t>
                  </a:r>
                </a:p>
              </p:txBody>
            </p:sp>
            <p:sp>
              <p:nvSpPr>
                <p:cNvPr id="47112" name="Line 10"/>
                <p:cNvSpPr>
                  <a:spLocks noChangeShapeType="1"/>
                </p:cNvSpPr>
                <p:nvPr/>
              </p:nvSpPr>
              <p:spPr bwMode="auto">
                <a:xfrm>
                  <a:off x="1298" y="9573"/>
                  <a:ext cx="140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7114" name="Group 55"/>
              <p:cNvGrpSpPr>
                <a:grpSpLocks/>
              </p:cNvGrpSpPr>
              <p:nvPr/>
            </p:nvGrpSpPr>
            <p:grpSpPr bwMode="auto">
              <a:xfrm>
                <a:off x="4786313" y="2000250"/>
                <a:ext cx="2286000" cy="1230313"/>
                <a:chOff x="2653" y="884"/>
                <a:chExt cx="1575" cy="1046"/>
              </a:xfrm>
            </p:grpSpPr>
            <p:pic>
              <p:nvPicPr>
                <p:cNvPr id="47115" name="Picture 4" descr="G:\MARC_icA.jpg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 l="5959" t="36250" r="54738" b="37439"/>
                <a:stretch>
                  <a:fillRect/>
                </a:stretch>
              </p:blipFill>
              <p:spPr bwMode="auto">
                <a:xfrm>
                  <a:off x="2653" y="1525"/>
                  <a:ext cx="1556" cy="4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12" name="Gerade Verbindung 15"/>
                <p:cNvCxnSpPr/>
                <p:nvPr/>
              </p:nvCxnSpPr>
              <p:spPr>
                <a:xfrm>
                  <a:off x="2653" y="1433"/>
                  <a:ext cx="1575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7117" name="Picture 5" descr="G:\MARC_MCA.jpg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 l="10777" t="16071" r="45711" b="63091"/>
                <a:stretch>
                  <a:fillRect/>
                </a:stretch>
              </p:blipFill>
              <p:spPr bwMode="auto">
                <a:xfrm>
                  <a:off x="2653" y="884"/>
                  <a:ext cx="1547" cy="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pic>
        <p:nvPicPr>
          <p:cNvPr id="47119" name="Picture 20" descr="RUNAR TAKKER LEGEN FOR LIVET: Men kirurg Karl-Fredrik Lindegaard ser ikke på seg selv som helt."/>
          <p:cNvPicPr>
            <a:picLocks noChangeAspect="1" noChangeArrowheads="1"/>
          </p:cNvPicPr>
          <p:nvPr/>
        </p:nvPicPr>
        <p:blipFill rotWithShape="1">
          <a:blip r:embed="rId5"/>
          <a:srcRect l="5659" r="9051"/>
          <a:stretch/>
        </p:blipFill>
        <p:spPr bwMode="auto">
          <a:xfrm>
            <a:off x="7000317" y="1277804"/>
            <a:ext cx="178725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/>
          <p:cNvSpPr txBox="1"/>
          <p:nvPr/>
        </p:nvSpPr>
        <p:spPr>
          <a:xfrm>
            <a:off x="5309143" y="6501620"/>
            <a:ext cx="3859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Acta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r>
              <a:rPr lang="en-US" sz="1200" dirty="0" err="1" smtClean="0">
                <a:latin typeface="Arial"/>
                <a:cs typeface="Arial"/>
              </a:rPr>
              <a:t>Neurochir</a:t>
            </a:r>
            <a:r>
              <a:rPr lang="en-US" sz="1200" dirty="0" smtClean="0">
                <a:latin typeface="Arial"/>
                <a:cs typeface="Arial"/>
              </a:rPr>
              <a:t>; 1989;100:12-24; Stroke 2002;33:72-7  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42938" y="2857236"/>
            <a:ext cx="2295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LI&lt;2: </a:t>
            </a:r>
            <a:r>
              <a:rPr lang="en-US" dirty="0" err="1" smtClean="0">
                <a:latin typeface="Arial"/>
                <a:cs typeface="Arial"/>
              </a:rPr>
              <a:t>hyperperfusion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21" name="Grouper 20"/>
          <p:cNvGrpSpPr/>
          <p:nvPr/>
        </p:nvGrpSpPr>
        <p:grpSpPr>
          <a:xfrm>
            <a:off x="869894" y="4505660"/>
            <a:ext cx="3071813" cy="835415"/>
            <a:chOff x="1571625" y="2245923"/>
            <a:chExt cx="3071813" cy="835415"/>
          </a:xfrm>
        </p:grpSpPr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2286000" y="2714625"/>
              <a:ext cx="2357438" cy="366713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/>
              <a:r>
                <a:rPr lang="en-US" b="1" dirty="0">
                  <a:latin typeface="Arial" charset="0"/>
                </a:rPr>
                <a:t>V mean </a:t>
              </a:r>
              <a:r>
                <a:rPr lang="en-US" b="1" dirty="0" smtClean="0">
                  <a:latin typeface="Arial" charset="0"/>
                </a:rPr>
                <a:t>VA3* </a:t>
              </a:r>
              <a:r>
                <a:rPr lang="en-US" b="1" dirty="0">
                  <a:latin typeface="Arial" charset="0"/>
                </a:rPr>
                <a:t>(cm/s)</a:t>
              </a:r>
            </a:p>
          </p:txBody>
        </p:sp>
        <p:grpSp>
          <p:nvGrpSpPr>
            <p:cNvPr id="24" name="Group 7"/>
            <p:cNvGrpSpPr>
              <a:grpSpLocks/>
            </p:cNvGrpSpPr>
            <p:nvPr/>
          </p:nvGrpSpPr>
          <p:grpSpPr bwMode="auto">
            <a:xfrm>
              <a:off x="1571625" y="2245923"/>
              <a:ext cx="3017838" cy="584200"/>
              <a:chOff x="803" y="9303"/>
              <a:chExt cx="1901" cy="368"/>
            </a:xfrm>
          </p:grpSpPr>
          <p:sp>
            <p:nvSpPr>
              <p:cNvPr id="29" name="Text Box 8"/>
              <p:cNvSpPr txBox="1">
                <a:spLocks noChangeArrowheads="1"/>
              </p:cNvSpPr>
              <p:nvPr/>
            </p:nvSpPr>
            <p:spPr bwMode="auto">
              <a:xfrm>
                <a:off x="803" y="9438"/>
                <a:ext cx="379" cy="233"/>
              </a:xfrm>
              <a:prstGeom prst="rect">
                <a:avLst/>
              </a:prstGeom>
              <a:solidFill>
                <a:srgbClr val="B2B2B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b="1" dirty="0">
                    <a:latin typeface="Arial" charset="0"/>
                  </a:rPr>
                  <a:t>S</a:t>
                </a:r>
                <a:r>
                  <a:rPr lang="en-US" b="1" dirty="0" smtClean="0">
                    <a:latin typeface="Arial" charset="0"/>
                  </a:rPr>
                  <a:t>I </a:t>
                </a:r>
                <a:r>
                  <a:rPr lang="en-US" b="1" dirty="0">
                    <a:latin typeface="Arial" charset="0"/>
                  </a:rPr>
                  <a:t>=</a:t>
                </a:r>
              </a:p>
            </p:txBody>
          </p:sp>
          <p:sp>
            <p:nvSpPr>
              <p:cNvPr id="30" name="Text Box 9"/>
              <p:cNvSpPr txBox="1">
                <a:spLocks noChangeArrowheads="1"/>
              </p:cNvSpPr>
              <p:nvPr/>
            </p:nvSpPr>
            <p:spPr bwMode="auto">
              <a:xfrm>
                <a:off x="1253" y="9303"/>
                <a:ext cx="1451" cy="233"/>
              </a:xfrm>
              <a:prstGeom prst="rect">
                <a:avLst/>
              </a:prstGeom>
              <a:solidFill>
                <a:srgbClr val="B2B2B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b="1" dirty="0">
                    <a:latin typeface="Arial" charset="0"/>
                  </a:rPr>
                  <a:t>V mean B</a:t>
                </a:r>
                <a:r>
                  <a:rPr lang="en-US" b="1" dirty="0" smtClean="0">
                    <a:latin typeface="Arial" charset="0"/>
                  </a:rPr>
                  <a:t>A </a:t>
                </a:r>
                <a:r>
                  <a:rPr lang="en-US" b="1" dirty="0">
                    <a:latin typeface="Arial" charset="0"/>
                  </a:rPr>
                  <a:t>(cm/s)</a:t>
                </a:r>
              </a:p>
            </p:txBody>
          </p:sp>
          <p:sp>
            <p:nvSpPr>
              <p:cNvPr id="31" name="Line 10"/>
              <p:cNvSpPr>
                <a:spLocks noChangeShapeType="1"/>
              </p:cNvSpPr>
              <p:nvPr/>
            </p:nvSpPr>
            <p:spPr bwMode="auto">
              <a:xfrm>
                <a:off x="1298" y="9573"/>
                <a:ext cx="140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" name="ZoneTexte 6"/>
          <p:cNvSpPr txBox="1"/>
          <p:nvPr/>
        </p:nvSpPr>
        <p:spPr>
          <a:xfrm>
            <a:off x="4264321" y="5080613"/>
            <a:ext cx="477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*Mean of both VA3 segments at 40-50mm depth</a:t>
            </a:r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804862" y="5566365"/>
            <a:ext cx="64392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SI&gt;2 at least mild/moderate: sensitivity 100%, specificity 95%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r>
              <a:rPr lang="en-US" dirty="0" smtClean="0">
                <a:latin typeface="Arial"/>
                <a:cs typeface="Arial"/>
              </a:rPr>
              <a:t>SI&gt;3 severe vasospasm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8591" b="24933"/>
          <a:stretch/>
        </p:blipFill>
        <p:spPr>
          <a:xfrm>
            <a:off x="7166714" y="3549218"/>
            <a:ext cx="1718359" cy="1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378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49550" t="5707" r="10844" b="62452"/>
          <a:stretch/>
        </p:blipFill>
        <p:spPr>
          <a:xfrm>
            <a:off x="909305" y="3371179"/>
            <a:ext cx="4005646" cy="228926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49550" t="38822" r="10844" b="23375"/>
          <a:stretch/>
        </p:blipFill>
        <p:spPr>
          <a:xfrm>
            <a:off x="5142275" y="3371179"/>
            <a:ext cx="3621541" cy="2457347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4652" y="156796"/>
            <a:ext cx="8143248" cy="1023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Arial"/>
                <a:cs typeface="Arial"/>
              </a:rPr>
              <a:t>Ultrasound criteria of vasospasm: the indexes</a:t>
            </a:r>
            <a:endParaRPr lang="en-US" sz="2800" b="1" dirty="0">
              <a:latin typeface="Arial"/>
              <a:cs typeface="Arial"/>
            </a:endParaRPr>
          </a:p>
        </p:txBody>
      </p:sp>
      <p:grpSp>
        <p:nvGrpSpPr>
          <p:cNvPr id="5" name="Grouper 4"/>
          <p:cNvGrpSpPr/>
          <p:nvPr/>
        </p:nvGrpSpPr>
        <p:grpSpPr>
          <a:xfrm>
            <a:off x="1173640" y="1461923"/>
            <a:ext cx="4818063" cy="835415"/>
            <a:chOff x="-174625" y="2245923"/>
            <a:chExt cx="4818063" cy="835415"/>
          </a:xfrm>
        </p:grpSpPr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2286000" y="2714625"/>
              <a:ext cx="2357438" cy="366713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14400"/>
              <a:r>
                <a:rPr lang="en-US" b="1" dirty="0">
                  <a:latin typeface="Arial" charset="0"/>
                </a:rPr>
                <a:t>V mean ICA (cm/s)</a:t>
              </a:r>
            </a:p>
          </p:txBody>
        </p:sp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-174625" y="2245923"/>
              <a:ext cx="4770438" cy="584200"/>
              <a:chOff x="-297" y="9303"/>
              <a:chExt cx="3005" cy="368"/>
            </a:xfrm>
          </p:grpSpPr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-297" y="9438"/>
                <a:ext cx="1542" cy="233"/>
              </a:xfrm>
              <a:prstGeom prst="rect">
                <a:avLst/>
              </a:prstGeom>
              <a:solidFill>
                <a:srgbClr val="B2B2B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b="1" dirty="0" smtClean="0">
                    <a:latin typeface="Arial" charset="0"/>
                  </a:rPr>
                  <a:t>Sloane Index/Ratio =  </a:t>
                </a:r>
                <a:endParaRPr lang="en-US" b="1" dirty="0">
                  <a:latin typeface="Arial" charset="0"/>
                </a:endParaRPr>
              </a:p>
            </p:txBody>
          </p:sp>
          <p:sp>
            <p:nvSpPr>
              <p:cNvPr id="14" name="Text Box 9"/>
              <p:cNvSpPr txBox="1">
                <a:spLocks noChangeArrowheads="1"/>
              </p:cNvSpPr>
              <p:nvPr/>
            </p:nvSpPr>
            <p:spPr bwMode="auto">
              <a:xfrm>
                <a:off x="1253" y="9303"/>
                <a:ext cx="1455" cy="233"/>
              </a:xfrm>
              <a:prstGeom prst="rect">
                <a:avLst/>
              </a:prstGeom>
              <a:solidFill>
                <a:srgbClr val="B2B2B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b="1" dirty="0">
                    <a:latin typeface="Arial" charset="0"/>
                  </a:rPr>
                  <a:t>V mean </a:t>
                </a:r>
                <a:r>
                  <a:rPr lang="en-US" b="1" dirty="0" smtClean="0">
                    <a:latin typeface="Arial" charset="0"/>
                  </a:rPr>
                  <a:t>ACA </a:t>
                </a:r>
                <a:r>
                  <a:rPr lang="en-US" b="1" dirty="0">
                    <a:latin typeface="Arial" charset="0"/>
                  </a:rPr>
                  <a:t>(cm/s)</a:t>
                </a:r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>
                <a:off x="1298" y="9573"/>
                <a:ext cx="140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6" name="ZoneTexte 15"/>
          <p:cNvSpPr txBox="1"/>
          <p:nvPr/>
        </p:nvSpPr>
        <p:spPr>
          <a:xfrm>
            <a:off x="6647331" y="1745959"/>
            <a:ext cx="101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VS if &gt;4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075123" y="6475801"/>
            <a:ext cx="2323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Radiographics</a:t>
            </a:r>
            <a:r>
              <a:rPr lang="en-US" sz="1200" dirty="0" smtClean="0">
                <a:latin typeface="Arial"/>
                <a:cs typeface="Arial"/>
              </a:rPr>
              <a:t> 2013;33:E1-E14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7492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0" y="5738848"/>
            <a:ext cx="2326433" cy="108586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285569" y="658556"/>
            <a:ext cx="6109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Identifying high risk VS: by CBFV?</a:t>
            </a:r>
            <a:endParaRPr lang="en-US" sz="2800" b="1" dirty="0">
              <a:latin typeface="Arial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0407" t="14519" r="6387" b="4381"/>
          <a:stretch/>
        </p:blipFill>
        <p:spPr>
          <a:xfrm>
            <a:off x="4573584" y="1583672"/>
            <a:ext cx="4221593" cy="415517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556658" y="6494976"/>
            <a:ext cx="1510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JNS 1993;78:183-7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27107" y="2116788"/>
            <a:ext cx="38253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Maximum </a:t>
            </a:r>
            <a:r>
              <a:rPr lang="en-US" dirty="0" err="1" smtClean="0">
                <a:latin typeface="Arial"/>
                <a:cs typeface="Arial"/>
              </a:rPr>
              <a:t>mCBFV</a:t>
            </a:r>
            <a:r>
              <a:rPr lang="en-US" dirty="0" smtClean="0">
                <a:latin typeface="Arial"/>
                <a:cs typeface="Arial"/>
              </a:rPr>
              <a:t> values often occur </a:t>
            </a:r>
            <a:r>
              <a:rPr lang="en-US" b="1" dirty="0" smtClean="0">
                <a:latin typeface="Arial"/>
                <a:cs typeface="Arial"/>
              </a:rPr>
              <a:t>after</a:t>
            </a:r>
            <a:r>
              <a:rPr lang="en-US" dirty="0" smtClean="0">
                <a:latin typeface="Arial"/>
                <a:cs typeface="Arial"/>
              </a:rPr>
              <a:t> onset of symptoms</a:t>
            </a:r>
          </a:p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Arial"/>
                <a:cs typeface="Arial"/>
              </a:rPr>
              <a:t>mCBFV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b="1" dirty="0" smtClean="0">
                <a:latin typeface="Arial"/>
                <a:cs typeface="Arial"/>
              </a:rPr>
              <a:t>alone</a:t>
            </a:r>
            <a:r>
              <a:rPr lang="en-US" dirty="0" smtClean="0">
                <a:latin typeface="Arial"/>
                <a:cs typeface="Arial"/>
              </a:rPr>
              <a:t> is not suitable</a:t>
            </a:r>
          </a:p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Comprehensive hemodynamic view is mandatory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48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0064" t="1386" r="4329" b="2272"/>
          <a:stretch/>
        </p:blipFill>
        <p:spPr>
          <a:xfrm>
            <a:off x="5272968" y="1442551"/>
            <a:ext cx="3720455" cy="47458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80523" y="6542694"/>
            <a:ext cx="8145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Neurosurgery2011;69:876-83; JNS 1993;78:183-7; </a:t>
            </a:r>
            <a:r>
              <a:rPr lang="en-US" sz="1200" dirty="0" err="1" smtClean="0">
                <a:latin typeface="Arial"/>
                <a:cs typeface="Arial"/>
              </a:rPr>
              <a:t>Neurocrit</a:t>
            </a:r>
            <a:r>
              <a:rPr lang="en-US" sz="1200" dirty="0" smtClean="0">
                <a:latin typeface="Arial"/>
                <a:cs typeface="Arial"/>
              </a:rPr>
              <a:t> Care </a:t>
            </a:r>
            <a:r>
              <a:rPr lang="en-US" sz="1200" dirty="0" smtClean="0">
                <a:latin typeface="Arial"/>
                <a:cs typeface="Arial"/>
              </a:rPr>
              <a:t>2005</a:t>
            </a:r>
            <a:r>
              <a:rPr lang="en-US" sz="1200" dirty="0">
                <a:latin typeface="Arial"/>
                <a:cs typeface="Arial"/>
              </a:rPr>
              <a:t>; </a:t>
            </a:r>
            <a:r>
              <a:rPr lang="en-US" sz="1200" dirty="0" err="1">
                <a:latin typeface="Arial"/>
                <a:cs typeface="Arial"/>
              </a:rPr>
              <a:t>Kohama</a:t>
            </a:r>
            <a:r>
              <a:rPr lang="en-US" sz="1200" dirty="0">
                <a:latin typeface="Arial"/>
                <a:cs typeface="Arial"/>
              </a:rPr>
              <a:t> et al. </a:t>
            </a:r>
            <a:r>
              <a:rPr lang="en-US" sz="1200" dirty="0" err="1">
                <a:latin typeface="Arial"/>
                <a:cs typeface="Arial"/>
              </a:rPr>
              <a:t>Cerebrovasc</a:t>
            </a:r>
            <a:r>
              <a:rPr lang="en-US" sz="1200" dirty="0">
                <a:latin typeface="Arial"/>
                <a:cs typeface="Arial"/>
              </a:rPr>
              <a:t> Dis 2016;6:32-9</a:t>
            </a:r>
          </a:p>
          <a:p>
            <a:r>
              <a:rPr lang="en-US" sz="1200" dirty="0" smtClean="0">
                <a:latin typeface="Arial"/>
                <a:cs typeface="Arial"/>
              </a:rPr>
              <a:t>  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0" y="5442857"/>
            <a:ext cx="2326433" cy="108586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50399" y="376316"/>
            <a:ext cx="7241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Identifying high risk VS: by Time course?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3297" y="2101108"/>
            <a:ext cx="448071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Critical VS: prone to clinical symptoms</a:t>
            </a:r>
          </a:p>
          <a:p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err="1" smtClean="0">
                <a:latin typeface="Arial"/>
                <a:cs typeface="Arial"/>
              </a:rPr>
              <a:t>mCBFV</a:t>
            </a:r>
            <a:r>
              <a:rPr lang="en-US" dirty="0" smtClean="0">
                <a:latin typeface="Arial"/>
                <a:cs typeface="Arial"/>
              </a:rPr>
              <a:t> increase &gt;50cm/s per day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b="1" dirty="0" err="1">
                <a:latin typeface="Arial"/>
                <a:cs typeface="Arial"/>
              </a:rPr>
              <a:t>mCBFV</a:t>
            </a:r>
            <a:r>
              <a:rPr lang="en-US" dirty="0">
                <a:latin typeface="Arial"/>
                <a:cs typeface="Arial"/>
              </a:rPr>
              <a:t> increase </a:t>
            </a:r>
            <a:r>
              <a:rPr lang="en-US" dirty="0" smtClean="0">
                <a:latin typeface="Arial"/>
                <a:cs typeface="Arial"/>
              </a:rPr>
              <a:t>≥50% </a:t>
            </a:r>
            <a:r>
              <a:rPr lang="en-US" dirty="0">
                <a:latin typeface="Arial"/>
                <a:cs typeface="Arial"/>
              </a:rPr>
              <a:t>per </a:t>
            </a:r>
            <a:r>
              <a:rPr lang="en-US" dirty="0" smtClean="0">
                <a:latin typeface="Arial"/>
                <a:cs typeface="Arial"/>
              </a:rPr>
              <a:t>day within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the 1</a:t>
            </a:r>
            <a:r>
              <a:rPr lang="en-US" baseline="30000" dirty="0" smtClean="0">
                <a:latin typeface="Arial"/>
                <a:cs typeface="Arial"/>
              </a:rPr>
              <a:t>st</a:t>
            </a:r>
            <a:r>
              <a:rPr lang="en-US" dirty="0" smtClean="0">
                <a:latin typeface="Arial"/>
                <a:cs typeface="Arial"/>
              </a:rPr>
              <a:t> week after SAH onset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b="1" dirty="0" err="1">
                <a:latin typeface="Arial"/>
                <a:cs typeface="Arial"/>
              </a:rPr>
              <a:t>mCBFV</a:t>
            </a:r>
            <a:r>
              <a:rPr lang="en-US" dirty="0">
                <a:latin typeface="Arial"/>
                <a:cs typeface="Arial"/>
              </a:rPr>
              <a:t> increase </a:t>
            </a:r>
            <a:r>
              <a:rPr lang="en-US" dirty="0" smtClean="0">
                <a:latin typeface="Arial"/>
                <a:cs typeface="Arial"/>
              </a:rPr>
              <a:t>≥100% </a:t>
            </a:r>
            <a:r>
              <a:rPr lang="en-US" dirty="0">
                <a:latin typeface="Arial"/>
                <a:cs typeface="Arial"/>
              </a:rPr>
              <a:t>per day within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the </a:t>
            </a:r>
            <a:r>
              <a:rPr lang="en-US" dirty="0" smtClean="0">
                <a:latin typeface="Arial"/>
                <a:cs typeface="Arial"/>
              </a:rPr>
              <a:t>first10 days </a:t>
            </a:r>
            <a:r>
              <a:rPr lang="en-US" dirty="0">
                <a:latin typeface="Arial"/>
                <a:cs typeface="Arial"/>
              </a:rPr>
              <a:t>after SAH onset 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6745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50399" y="376316"/>
            <a:ext cx="7274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Identifying high risk VS: by Asymmetry?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17125" y="6471581"/>
            <a:ext cx="21837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Neurosurgery2011;69:876-83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35161" y="1599351"/>
            <a:ext cx="4467890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/>
              <a:t>Asymmetry </a:t>
            </a:r>
            <a:r>
              <a:rPr lang="en-US" b="1" dirty="0" err="1" smtClean="0"/>
              <a:t>mCBFV</a:t>
            </a:r>
            <a:r>
              <a:rPr lang="en-US" b="1" dirty="0" smtClean="0"/>
              <a:t> </a:t>
            </a:r>
            <a:r>
              <a:rPr lang="en-US" dirty="0" smtClean="0"/>
              <a:t>in MCA: </a:t>
            </a:r>
            <a:br>
              <a:rPr lang="en-US" dirty="0" smtClean="0"/>
            </a:br>
            <a:r>
              <a:rPr lang="en-US" dirty="0" smtClean="0"/>
              <a:t>ratio ipsi- </a:t>
            </a:r>
            <a:r>
              <a:rPr lang="en-US" dirty="0" err="1" smtClean="0"/>
              <a:t>vs</a:t>
            </a:r>
            <a:r>
              <a:rPr lang="en-US" dirty="0" smtClean="0"/>
              <a:t> contralateral side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Asymmetry ratio </a:t>
            </a:r>
            <a:r>
              <a:rPr lang="en-US" dirty="0" smtClean="0"/>
              <a:t>&gt;1.5: sensitivity 77%;</a:t>
            </a:r>
          </a:p>
          <a:p>
            <a:r>
              <a:rPr lang="en-US" dirty="0" smtClean="0"/>
              <a:t>      specificity 80% for DIND</a:t>
            </a:r>
          </a:p>
          <a:p>
            <a:endParaRPr lang="en-US" dirty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Higher accuracy than </a:t>
            </a:r>
            <a:r>
              <a:rPr lang="en-US" dirty="0" err="1" smtClean="0"/>
              <a:t>mCBFV</a:t>
            </a:r>
            <a:r>
              <a:rPr lang="en-US" dirty="0" smtClean="0"/>
              <a:t> (0.86 </a:t>
            </a:r>
            <a:r>
              <a:rPr lang="en-US" dirty="0" err="1" smtClean="0"/>
              <a:t>vs</a:t>
            </a:r>
            <a:r>
              <a:rPr lang="en-US" dirty="0" smtClean="0"/>
              <a:t> 0.80)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Combine </a:t>
            </a:r>
            <a:r>
              <a:rPr lang="en-US" dirty="0" err="1" smtClean="0"/>
              <a:t>mCBFV</a:t>
            </a:r>
            <a:r>
              <a:rPr lang="en-US" dirty="0" smtClean="0"/>
              <a:t> and asymmetry?</a:t>
            </a:r>
            <a:endParaRPr lang="en-US" dirty="0"/>
          </a:p>
        </p:txBody>
      </p:sp>
      <p:grpSp>
        <p:nvGrpSpPr>
          <p:cNvPr id="5" name="Grouper 4"/>
          <p:cNvGrpSpPr/>
          <p:nvPr/>
        </p:nvGrpSpPr>
        <p:grpSpPr>
          <a:xfrm>
            <a:off x="4671944" y="1332794"/>
            <a:ext cx="3982129" cy="5001891"/>
            <a:chOff x="4671944" y="1332794"/>
            <a:chExt cx="3982129" cy="5001891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rcRect l="51094" t="7349" r="5357" b="2063"/>
            <a:stretch/>
          </p:blipFill>
          <p:spPr>
            <a:xfrm>
              <a:off x="4671944" y="1332794"/>
              <a:ext cx="3982129" cy="5001891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>
              <a:off x="5408796" y="2038387"/>
              <a:ext cx="1035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/>
                  <a:cs typeface="Arial"/>
                </a:rPr>
                <a:t>Asymmetry</a:t>
              </a:r>
              <a:endParaRPr lang="en-US" sz="1200" b="1" dirty="0">
                <a:latin typeface="Arial"/>
                <a:cs typeface="Arial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114288" y="2524464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mCBFV</a:t>
              </a:r>
              <a:endParaRPr lang="en-US" sz="1200" dirty="0">
                <a:latin typeface="Arial"/>
                <a:cs typeface="Arial"/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423297" y="5237089"/>
            <a:ext cx="22118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Optimal thresholds:</a:t>
            </a:r>
          </a:p>
          <a:p>
            <a:endParaRPr lang="en-US" dirty="0"/>
          </a:p>
          <a:p>
            <a:r>
              <a:rPr lang="en-US" dirty="0" smtClean="0"/>
              <a:t>Asymmetry ratio &gt;1.5</a:t>
            </a:r>
          </a:p>
          <a:p>
            <a:r>
              <a:rPr lang="en-US" dirty="0" err="1" smtClean="0"/>
              <a:t>mCBFV</a:t>
            </a:r>
            <a:r>
              <a:rPr lang="en-US" smtClean="0"/>
              <a:t> &gt;125 cm/s</a:t>
            </a:r>
            <a:endParaRPr lang="en-US"/>
          </a:p>
        </p:txBody>
      </p:sp>
      <p:sp>
        <p:nvSpPr>
          <p:cNvPr id="10" name="Ellipse 9"/>
          <p:cNvSpPr/>
          <p:nvPr/>
        </p:nvSpPr>
        <p:spPr>
          <a:xfrm>
            <a:off x="203805" y="5033250"/>
            <a:ext cx="2555464" cy="17463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23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27248" y="344956"/>
            <a:ext cx="42045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Identifying high risk VS: </a:t>
            </a:r>
            <a:endParaRPr lang="en-US" sz="2400" b="1" dirty="0" smtClean="0">
              <a:latin typeface="Arial"/>
              <a:cs typeface="Arial"/>
            </a:endParaRPr>
          </a:p>
          <a:p>
            <a:r>
              <a:rPr lang="en-US" sz="2400" b="1" dirty="0" smtClean="0">
                <a:latin typeface="Arial"/>
                <a:cs typeface="Arial"/>
              </a:rPr>
              <a:t>by </a:t>
            </a:r>
            <a:r>
              <a:rPr lang="en-US" sz="2400" b="1" dirty="0" smtClean="0">
                <a:latin typeface="Arial"/>
                <a:cs typeface="Arial"/>
              </a:rPr>
              <a:t>Hemodynamic Reserve</a:t>
            </a:r>
            <a:r>
              <a:rPr lang="en-US" sz="2400" b="1" dirty="0" smtClean="0">
                <a:latin typeface="Arial"/>
                <a:cs typeface="Arial"/>
              </a:rPr>
              <a:t>?</a:t>
            </a:r>
            <a:endParaRPr lang="en-US" sz="2400" b="1" dirty="0">
              <a:latin typeface="Arial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3104" y="228360"/>
            <a:ext cx="3206058" cy="1895185"/>
          </a:xfrm>
          <a:prstGeom prst="rect">
            <a:avLst/>
          </a:prstGeom>
        </p:spPr>
      </p:pic>
      <p:grpSp>
        <p:nvGrpSpPr>
          <p:cNvPr id="10" name="Grouper 9"/>
          <p:cNvGrpSpPr/>
          <p:nvPr/>
        </p:nvGrpSpPr>
        <p:grpSpPr>
          <a:xfrm>
            <a:off x="329221" y="1583670"/>
            <a:ext cx="5283353" cy="4490473"/>
            <a:chOff x="376243" y="912074"/>
            <a:chExt cx="5722349" cy="5162070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 l="50064" t="5134" r="6215" b="27016"/>
            <a:stretch/>
          </p:blipFill>
          <p:spPr>
            <a:xfrm>
              <a:off x="376243" y="912074"/>
              <a:ext cx="5722349" cy="516207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423277" y="5268448"/>
              <a:ext cx="2351672" cy="501757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Ellipse 8"/>
            <p:cNvSpPr/>
            <p:nvPr/>
          </p:nvSpPr>
          <p:spPr>
            <a:xfrm>
              <a:off x="5079564" y="5268448"/>
              <a:ext cx="752528" cy="313598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er 11"/>
          <p:cNvGrpSpPr/>
          <p:nvPr/>
        </p:nvGrpSpPr>
        <p:grpSpPr>
          <a:xfrm>
            <a:off x="3033163" y="6398422"/>
            <a:ext cx="6153945" cy="466114"/>
            <a:chOff x="3033163" y="6398422"/>
            <a:chExt cx="6153945" cy="466114"/>
          </a:xfrm>
        </p:grpSpPr>
        <p:sp>
          <p:nvSpPr>
            <p:cNvPr id="6" name="Rectangle 5"/>
            <p:cNvSpPr/>
            <p:nvPr/>
          </p:nvSpPr>
          <p:spPr>
            <a:xfrm>
              <a:off x="3033163" y="6398422"/>
              <a:ext cx="615394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NL" sz="1200" dirty="0" err="1" smtClean="0">
                  <a:latin typeface="Arial"/>
                  <a:cs typeface="Arial"/>
                </a:rPr>
                <a:t>Stroke</a:t>
              </a:r>
              <a:r>
                <a:rPr lang="nl-NL" sz="1200" dirty="0">
                  <a:latin typeface="Arial"/>
                  <a:cs typeface="Arial"/>
                </a:rPr>
                <a:t> </a:t>
              </a:r>
              <a:r>
                <a:rPr lang="nl-NL" sz="1200" dirty="0" smtClean="0">
                  <a:latin typeface="Arial"/>
                  <a:cs typeface="Arial"/>
                </a:rPr>
                <a:t>2012;43</a:t>
              </a:r>
              <a:r>
                <a:rPr lang="nl-NL" sz="1200" dirty="0">
                  <a:latin typeface="Arial"/>
                  <a:cs typeface="Arial"/>
                </a:rPr>
                <a:t>(12):3230–</a:t>
              </a:r>
              <a:r>
                <a:rPr lang="nl-NL" sz="1200" dirty="0" smtClean="0">
                  <a:latin typeface="Arial"/>
                  <a:cs typeface="Arial"/>
                </a:rPr>
                <a:t>7; </a:t>
              </a:r>
              <a:r>
                <a:rPr lang="en-US" sz="1200" dirty="0"/>
                <a:t>J </a:t>
              </a:r>
              <a:r>
                <a:rPr lang="en-US" sz="1200" dirty="0" err="1" smtClean="0"/>
                <a:t>Neurosurg</a:t>
              </a:r>
              <a:r>
                <a:rPr lang="en-US" sz="1200" dirty="0" smtClean="0"/>
                <a:t> 1980;53</a:t>
              </a:r>
              <a:r>
                <a:rPr lang="en-US" sz="1200" dirty="0"/>
                <a:t>(3):305–</a:t>
              </a:r>
              <a:r>
                <a:rPr lang="en-US" sz="1200" dirty="0" smtClean="0"/>
                <a:t>8; </a:t>
              </a:r>
              <a:r>
                <a:rPr lang="de-DE" sz="1200" dirty="0" err="1" smtClean="0"/>
                <a:t>Neurosurgery</a:t>
              </a:r>
              <a:r>
                <a:rPr lang="de-DE" sz="1200" dirty="0" smtClean="0"/>
                <a:t> </a:t>
              </a:r>
              <a:r>
                <a:rPr lang="de-DE" sz="1200" dirty="0"/>
                <a:t>2000;47(4):</a:t>
              </a:r>
              <a:r>
                <a:rPr lang="de-DE" sz="1200" dirty="0" smtClean="0"/>
                <a:t>819-25;  J </a:t>
              </a:r>
              <a:r>
                <a:rPr lang="de-DE" sz="1200" dirty="0" err="1" smtClean="0"/>
                <a:t>Neurosurg</a:t>
              </a:r>
              <a:r>
                <a:rPr lang="de-DE" sz="1200" dirty="0" smtClean="0"/>
                <a:t> </a:t>
              </a:r>
              <a:r>
                <a:rPr lang="de-DE" sz="1200" dirty="0"/>
                <a:t>2001;95(3):393–</a:t>
              </a:r>
              <a:r>
                <a:rPr lang="de-DE" sz="1200" dirty="0" smtClean="0"/>
                <a:t>401; </a:t>
              </a:r>
              <a:r>
                <a:rPr lang="en-US" sz="1200" dirty="0" smtClean="0"/>
                <a:t>Stroke 2007;38</a:t>
              </a:r>
              <a:r>
                <a:rPr lang="en-US" sz="1200" dirty="0"/>
                <a:t>(3):981–6</a:t>
              </a:r>
              <a:r>
                <a:rPr lang="de-DE" sz="1200" dirty="0" smtClean="0"/>
                <a:t> </a:t>
              </a:r>
              <a:r>
                <a:rPr lang="nl-NL" sz="1200" dirty="0" smtClean="0">
                  <a:latin typeface="Arial"/>
                  <a:cs typeface="Arial"/>
                </a:rPr>
                <a:t> </a:t>
              </a:r>
              <a:endParaRPr lang="en-US" sz="1200" dirty="0">
                <a:latin typeface="Arial"/>
                <a:cs typeface="Arial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6784626" y="6587537"/>
              <a:ext cx="22206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Arial"/>
                  <a:cs typeface="Arial"/>
                </a:rPr>
                <a:t>Neurocrit</a:t>
              </a:r>
              <a:r>
                <a:rPr lang="en-US" sz="1200" dirty="0" smtClean="0">
                  <a:latin typeface="Arial"/>
                  <a:cs typeface="Arial"/>
                </a:rPr>
                <a:t> Care 2015;23:253-8</a:t>
              </a:r>
              <a:endParaRPr lang="en-US" sz="1200" dirty="0">
                <a:latin typeface="Arial"/>
                <a:cs typeface="Arial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446183" y="3149142"/>
            <a:ext cx="355671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A </a:t>
            </a:r>
            <a:r>
              <a:rPr lang="en-US" dirty="0">
                <a:latin typeface="Arial"/>
                <a:cs typeface="Arial"/>
              </a:rPr>
              <a:t>few studies have </a:t>
            </a:r>
            <a:r>
              <a:rPr lang="en-US" dirty="0" smtClean="0">
                <a:latin typeface="Arial"/>
                <a:cs typeface="Arial"/>
              </a:rPr>
              <a:t>shown that </a:t>
            </a:r>
            <a:r>
              <a:rPr lang="en-US" dirty="0">
                <a:latin typeface="Arial"/>
                <a:cs typeface="Arial"/>
              </a:rPr>
              <a:t>early impairment of </a:t>
            </a:r>
            <a:r>
              <a:rPr lang="en-US" b="1" dirty="0">
                <a:latin typeface="Arial"/>
                <a:cs typeface="Arial"/>
              </a:rPr>
              <a:t>cerebral </a:t>
            </a:r>
            <a:r>
              <a:rPr lang="en-US" b="1" dirty="0" err="1">
                <a:latin typeface="Arial"/>
                <a:cs typeface="Arial"/>
              </a:rPr>
              <a:t>autoregulation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is </a:t>
            </a:r>
            <a:r>
              <a:rPr lang="en-US" dirty="0" smtClean="0">
                <a:latin typeface="Arial"/>
                <a:cs typeface="Arial"/>
              </a:rPr>
              <a:t>associated with </a:t>
            </a:r>
            <a:r>
              <a:rPr lang="en-US" dirty="0">
                <a:latin typeface="Arial"/>
                <a:cs typeface="Arial"/>
              </a:rPr>
              <a:t>DCI after SAH </a:t>
            </a:r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9008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64381" y="376316"/>
            <a:ext cx="8125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Identifying high risk VS: by </a:t>
            </a:r>
            <a:r>
              <a:rPr lang="en-US" sz="2800" b="1" dirty="0" smtClean="0">
                <a:latin typeface="Arial"/>
                <a:cs typeface="Arial"/>
              </a:rPr>
              <a:t>Probability Index ?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5161" y="1191671"/>
            <a:ext cx="82778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VPI</a:t>
            </a:r>
            <a:r>
              <a:rPr lang="en-US" dirty="0" smtClean="0">
                <a:latin typeface="Arial"/>
                <a:cs typeface="Arial"/>
              </a:rPr>
              <a:t>: combination </a:t>
            </a:r>
            <a:r>
              <a:rPr lang="en-US" dirty="0">
                <a:latin typeface="Arial"/>
                <a:cs typeface="Arial"/>
              </a:rPr>
              <a:t>of </a:t>
            </a:r>
            <a:r>
              <a:rPr lang="en-US" dirty="0" smtClean="0">
                <a:latin typeface="Arial"/>
                <a:cs typeface="Arial"/>
              </a:rPr>
              <a:t>transcranial US </a:t>
            </a:r>
            <a:r>
              <a:rPr lang="en-US" dirty="0">
                <a:latin typeface="Arial"/>
                <a:cs typeface="Arial"/>
              </a:rPr>
              <a:t>velocities, cerebral blood flow, and clinical </a:t>
            </a:r>
            <a:r>
              <a:rPr lang="en-US" dirty="0" smtClean="0">
                <a:latin typeface="Arial"/>
                <a:cs typeface="Arial"/>
              </a:rPr>
              <a:t>risk factors: significantly </a:t>
            </a:r>
            <a:r>
              <a:rPr lang="en-US" dirty="0">
                <a:latin typeface="Arial"/>
                <a:cs typeface="Arial"/>
              </a:rPr>
              <a:t>superior accuracy compared with the </a:t>
            </a:r>
            <a:r>
              <a:rPr lang="en-US" dirty="0" smtClean="0">
                <a:latin typeface="Arial"/>
                <a:cs typeface="Arial"/>
              </a:rPr>
              <a:t>independent tests 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89" t="7067" r="6728" b="9720"/>
          <a:stretch/>
        </p:blipFill>
        <p:spPr>
          <a:xfrm>
            <a:off x="109744" y="2226547"/>
            <a:ext cx="8920593" cy="43172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34822" y="6441044"/>
            <a:ext cx="25289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Arial"/>
                <a:cs typeface="Arial"/>
              </a:rPr>
              <a:t>J </a:t>
            </a:r>
            <a:r>
              <a:rPr lang="de-DE" sz="1200" dirty="0" err="1">
                <a:latin typeface="Arial"/>
                <a:cs typeface="Arial"/>
              </a:rPr>
              <a:t>Neurosurg</a:t>
            </a:r>
            <a:r>
              <a:rPr lang="de-DE" sz="1200" dirty="0">
                <a:latin typeface="Arial"/>
                <a:cs typeface="Arial"/>
              </a:rPr>
              <a:t> 107:1101–1112, 2007</a:t>
            </a:r>
          </a:p>
        </p:txBody>
      </p:sp>
    </p:spTree>
    <p:extLst>
      <p:ext uri="{BB962C8B-B14F-4D97-AF65-F5344CB8AC3E}">
        <p14:creationId xmlns:p14="http://schemas.microsoft.com/office/powerpoint/2010/main" val="3516212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6287"/>
            <a:ext cx="9144000" cy="5111713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535520" y="137695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73430" y="-114855"/>
            <a:ext cx="84374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Identifying </a:t>
            </a:r>
            <a:r>
              <a:rPr lang="en-US" sz="2400" dirty="0">
                <a:latin typeface="Arial"/>
                <a:cs typeface="Arial"/>
              </a:rPr>
              <a:t>variables that </a:t>
            </a:r>
            <a:r>
              <a:rPr lang="en-US" sz="2400" b="1" dirty="0">
                <a:latin typeface="Arial"/>
                <a:cs typeface="Arial"/>
              </a:rPr>
              <a:t>might help in predicting </a:t>
            </a:r>
            <a:r>
              <a:rPr lang="en-US" sz="2400" b="1" dirty="0" smtClean="0">
                <a:latin typeface="Arial"/>
                <a:cs typeface="Arial"/>
              </a:rPr>
              <a:t>DNID/DCI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is clinically important to allow </a:t>
            </a:r>
            <a:r>
              <a:rPr lang="en-US" sz="2400" i="1" dirty="0">
                <a:latin typeface="Arial"/>
                <a:cs typeface="Arial"/>
              </a:rPr>
              <a:t>timely implementation </a:t>
            </a:r>
            <a:r>
              <a:rPr lang="en-US" sz="2400" dirty="0">
                <a:latin typeface="Arial"/>
                <a:cs typeface="Arial"/>
              </a:rPr>
              <a:t>of </a:t>
            </a:r>
            <a:r>
              <a:rPr lang="en-US" sz="2400" b="1" dirty="0" smtClean="0">
                <a:latin typeface="Arial"/>
                <a:cs typeface="Arial"/>
              </a:rPr>
              <a:t>appropriate treatment*.</a:t>
            </a:r>
            <a:endParaRPr lang="en-US" sz="2400" b="1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* </a:t>
            </a:r>
            <a:r>
              <a:rPr lang="en-US" dirty="0" err="1" smtClean="0">
                <a:latin typeface="Arial"/>
                <a:cs typeface="Arial"/>
              </a:rPr>
              <a:t>Nimodipin</a:t>
            </a:r>
            <a:r>
              <a:rPr lang="en-US" dirty="0" smtClean="0">
                <a:latin typeface="Arial"/>
                <a:cs typeface="Arial"/>
              </a:rPr>
              <a:t>, Triple H (Hypertension, Hypervolemia, </a:t>
            </a:r>
            <a:r>
              <a:rPr lang="en-US" dirty="0" err="1" smtClean="0">
                <a:latin typeface="Arial"/>
                <a:cs typeface="Arial"/>
              </a:rPr>
              <a:t>Hemodilution</a:t>
            </a:r>
            <a:r>
              <a:rPr lang="en-US" dirty="0" smtClean="0">
                <a:latin typeface="Arial"/>
                <a:cs typeface="Arial"/>
              </a:rPr>
              <a:t>), verapamil, statins, magnesium, lumbar drainage, endovascular: </a:t>
            </a:r>
            <a:r>
              <a:rPr lang="en-US" dirty="0" err="1" smtClean="0">
                <a:latin typeface="Arial"/>
                <a:cs typeface="Arial"/>
              </a:rPr>
              <a:t>i.a</a:t>
            </a:r>
            <a:r>
              <a:rPr lang="en-US" dirty="0" smtClean="0">
                <a:latin typeface="Arial"/>
                <a:cs typeface="Arial"/>
              </a:rPr>
              <a:t>. </a:t>
            </a:r>
            <a:r>
              <a:rPr lang="en-US" dirty="0" err="1" smtClean="0">
                <a:latin typeface="Arial"/>
                <a:cs typeface="Arial"/>
              </a:rPr>
              <a:t>nimodipin</a:t>
            </a:r>
            <a:r>
              <a:rPr lang="en-US" dirty="0" smtClean="0">
                <a:latin typeface="Arial"/>
                <a:cs typeface="Arial"/>
              </a:rPr>
              <a:t>, PTA…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9197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2859" t="17949" r="20789" b="36341"/>
          <a:stretch/>
        </p:blipFill>
        <p:spPr>
          <a:xfrm>
            <a:off x="1175824" y="1897269"/>
            <a:ext cx="6067259" cy="217950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12607" y="5770206"/>
            <a:ext cx="2326433" cy="108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79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2527" y="1185143"/>
            <a:ext cx="769773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Consecutive </a:t>
            </a:r>
            <a:r>
              <a:rPr lang="en-US" dirty="0">
                <a:latin typeface="Arial"/>
                <a:cs typeface="Arial"/>
              </a:rPr>
              <a:t>non randomized </a:t>
            </a:r>
            <a:r>
              <a:rPr lang="en-US" dirty="0" smtClean="0">
                <a:latin typeface="Arial"/>
                <a:cs typeface="Arial"/>
              </a:rPr>
              <a:t>study.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patients </a:t>
            </a:r>
            <a:r>
              <a:rPr lang="en-US" dirty="0">
                <a:latin typeface="Arial"/>
                <a:cs typeface="Arial"/>
              </a:rPr>
              <a:t>admitted in a primary neurosurgical referral center suffering from acute </a:t>
            </a:r>
            <a:r>
              <a:rPr lang="en-US" dirty="0" err="1" smtClean="0">
                <a:latin typeface="Arial"/>
                <a:cs typeface="Arial"/>
              </a:rPr>
              <a:t>aSAH</a:t>
            </a:r>
            <a:r>
              <a:rPr lang="en-US" dirty="0" smtClean="0">
                <a:latin typeface="Arial"/>
                <a:cs typeface="Arial"/>
              </a:rPr>
              <a:t> as </a:t>
            </a:r>
            <a:r>
              <a:rPr lang="en-US" dirty="0">
                <a:latin typeface="Arial"/>
                <a:cs typeface="Arial"/>
              </a:rPr>
              <a:t>diagnosed with CTA/</a:t>
            </a:r>
            <a:r>
              <a:rPr lang="en-US" dirty="0" smtClean="0">
                <a:latin typeface="Arial"/>
                <a:cs typeface="Arial"/>
              </a:rPr>
              <a:t>DSA.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systematic monitoring of the using </a:t>
            </a:r>
            <a:r>
              <a:rPr lang="en-US" dirty="0">
                <a:latin typeface="Arial"/>
                <a:cs typeface="Arial"/>
              </a:rPr>
              <a:t>transcranial ultrasound from baseline (day1) every 24-48h over 15-21 days. </a:t>
            </a:r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All the patients underwent clinical assessment at baseline, onset of vasospasm and after treatment using the NIH stroke scale (NIHSS).</a:t>
            </a:r>
          </a:p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VS </a:t>
            </a:r>
            <a:r>
              <a:rPr lang="en-US" dirty="0">
                <a:latin typeface="Arial"/>
                <a:cs typeface="Arial"/>
              </a:rPr>
              <a:t>onset and severity were recorded using the </a:t>
            </a:r>
            <a:r>
              <a:rPr lang="en-US" dirty="0" smtClean="0">
                <a:latin typeface="Arial"/>
                <a:cs typeface="Arial"/>
              </a:rPr>
              <a:t>indexes and/or CBFV changes. </a:t>
            </a:r>
          </a:p>
          <a:p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latin typeface="Arial"/>
                <a:cs typeface="Arial"/>
              </a:rPr>
              <a:t>Ttt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onset </a:t>
            </a:r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dirty="0" err="1" smtClean="0">
                <a:latin typeface="Arial"/>
                <a:cs typeface="Arial"/>
              </a:rPr>
              <a:t>nimodipin</a:t>
            </a:r>
            <a:r>
              <a:rPr lang="en-US" dirty="0" smtClean="0">
                <a:latin typeface="Arial"/>
                <a:cs typeface="Arial"/>
              </a:rPr>
              <a:t>, </a:t>
            </a:r>
            <a:r>
              <a:rPr lang="en-US" dirty="0" err="1" smtClean="0">
                <a:latin typeface="Arial"/>
                <a:cs typeface="Arial"/>
              </a:rPr>
              <a:t>i</a:t>
            </a:r>
            <a:r>
              <a:rPr lang="en-US" dirty="0">
                <a:latin typeface="Arial"/>
                <a:cs typeface="Arial"/>
              </a:rPr>
              <a:t>-a vasodilatation, mechanical angioplasty) and clinical outcome were compared. </a:t>
            </a:r>
            <a:endParaRPr lang="en-US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Arial"/>
                <a:cs typeface="Arial"/>
              </a:rPr>
              <a:t>Clinical </a:t>
            </a:r>
            <a:r>
              <a:rPr lang="en-US" dirty="0">
                <a:latin typeface="Arial"/>
                <a:cs typeface="Arial"/>
              </a:rPr>
              <a:t>outcome was evaluated at discharge and </a:t>
            </a:r>
            <a:r>
              <a:rPr lang="en-US" dirty="0" smtClean="0">
                <a:latin typeface="Arial"/>
                <a:cs typeface="Arial"/>
              </a:rPr>
              <a:t>at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2</a:t>
            </a:r>
            <a:r>
              <a:rPr lang="en-US" dirty="0" smtClean="0">
                <a:latin typeface="Arial"/>
                <a:cs typeface="Arial"/>
              </a:rPr>
              <a:t> months. </a:t>
            </a:r>
            <a:endParaRPr lang="fr-CH" dirty="0">
              <a:latin typeface="Arial"/>
              <a:cs typeface="Arial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09305" y="520803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METHODS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0431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45118" y="297918"/>
            <a:ext cx="7793038" cy="1003514"/>
          </a:xfrm>
        </p:spPr>
        <p:txBody>
          <a:bodyPr>
            <a:normAutofit/>
          </a:bodyPr>
          <a:lstStyle/>
          <a:p>
            <a:r>
              <a:rPr lang="fr-FR" sz="2800" dirty="0">
                <a:latin typeface="Arial"/>
                <a:cs typeface="Arial"/>
              </a:rPr>
              <a:t>TCU Monitoring: Protocol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844675"/>
            <a:ext cx="7772400" cy="4524375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i="1" dirty="0"/>
              <a:t>Day 0-1: Baseline: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VSP?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rgbClr val="FF0000"/>
                </a:solidFill>
              </a:rPr>
              <a:t>YES  </a:t>
            </a:r>
            <a:r>
              <a:rPr lang="en-US" sz="2400" dirty="0"/>
              <a:t>                                   NO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Every 24h                                 At 48h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 LI&lt;3 </a:t>
            </a:r>
            <a:r>
              <a:rPr lang="en-US" sz="2400" dirty="0" smtClean="0"/>
              <a:t>or *</a:t>
            </a:r>
            <a:r>
              <a:rPr lang="en-US" sz="1800" dirty="0" smtClean="0"/>
              <a:t>(CBFV changes) </a:t>
            </a:r>
            <a:r>
              <a:rPr lang="en-US" sz="2400" dirty="0" smtClean="0"/>
              <a:t>every </a:t>
            </a:r>
            <a:r>
              <a:rPr lang="en-US" sz="2400" dirty="0"/>
              <a:t>48h    </a:t>
            </a:r>
            <a:r>
              <a:rPr lang="en-US" sz="2400" dirty="0" smtClean="0"/>
              <a:t>        </a:t>
            </a:r>
            <a:r>
              <a:rPr lang="en-US" sz="2400" dirty="0"/>
              <a:t>LI&lt;</a:t>
            </a:r>
            <a:r>
              <a:rPr lang="en-US" sz="2400" dirty="0" smtClean="0"/>
              <a:t>3 * </a:t>
            </a:r>
            <a:r>
              <a:rPr lang="en-US" sz="2400" dirty="0"/>
              <a:t>every 48h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LI≥3 * every </a:t>
            </a:r>
            <a:r>
              <a:rPr lang="en-US" sz="2400" dirty="0">
                <a:solidFill>
                  <a:srgbClr val="FF0000"/>
                </a:solidFill>
              </a:rPr>
              <a:t>24h                      </a:t>
            </a:r>
            <a:r>
              <a:rPr lang="en-US" sz="2400" dirty="0" smtClean="0">
                <a:solidFill>
                  <a:srgbClr val="FF0000"/>
                </a:solidFill>
              </a:rPr>
              <a:t>                LI≥3 * </a:t>
            </a:r>
            <a:r>
              <a:rPr lang="en-US" sz="2400" dirty="0">
                <a:solidFill>
                  <a:srgbClr val="FF0000"/>
                </a:solidFill>
              </a:rPr>
              <a:t>every 24h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/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/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/>
              <a:t>Until 48h </a:t>
            </a:r>
            <a:r>
              <a:rPr lang="en-US" sz="2400" dirty="0" smtClean="0"/>
              <a:t>VS </a:t>
            </a:r>
            <a:r>
              <a:rPr lang="en-US" sz="2400" dirty="0"/>
              <a:t>free or ~15 days</a:t>
            </a:r>
          </a:p>
        </p:txBody>
      </p:sp>
      <p:sp>
        <p:nvSpPr>
          <p:cNvPr id="6" name="Flèche vers le bas 5"/>
          <p:cNvSpPr/>
          <p:nvPr/>
        </p:nvSpPr>
        <p:spPr>
          <a:xfrm>
            <a:off x="2827975" y="3429000"/>
            <a:ext cx="484187" cy="977900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CH"/>
          </a:p>
        </p:txBody>
      </p:sp>
      <p:sp>
        <p:nvSpPr>
          <p:cNvPr id="7" name="Flèche vers le bas 6"/>
          <p:cNvSpPr/>
          <p:nvPr/>
        </p:nvSpPr>
        <p:spPr>
          <a:xfrm>
            <a:off x="6204901" y="3429000"/>
            <a:ext cx="484187" cy="977900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fr-CH"/>
          </a:p>
        </p:txBody>
      </p:sp>
      <p:sp>
        <p:nvSpPr>
          <p:cNvPr id="58374" name="Line 6"/>
          <p:cNvSpPr>
            <a:spLocks noChangeShapeType="1"/>
          </p:cNvSpPr>
          <p:nvPr/>
        </p:nvSpPr>
        <p:spPr bwMode="auto">
          <a:xfrm flipH="1">
            <a:off x="3511797" y="2565401"/>
            <a:ext cx="628402" cy="20994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8375" name="Line 7"/>
          <p:cNvSpPr>
            <a:spLocks noChangeShapeType="1"/>
          </p:cNvSpPr>
          <p:nvPr/>
        </p:nvSpPr>
        <p:spPr bwMode="auto">
          <a:xfrm>
            <a:off x="5109955" y="2565402"/>
            <a:ext cx="722136" cy="14722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430042"/>
      </p:ext>
    </p:extLst>
  </p:cSld>
  <p:clrMapOvr>
    <a:masterClrMapping/>
  </p:clrMapOvr>
  <p:transition xmlns:p14="http://schemas.microsoft.com/office/powerpoint/2010/main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/>
          <p:cNvGrpSpPr>
            <a:grpSpLocks/>
          </p:cNvGrpSpPr>
          <p:nvPr/>
        </p:nvGrpSpPr>
        <p:grpSpPr bwMode="auto">
          <a:xfrm>
            <a:off x="591593" y="636588"/>
            <a:ext cx="7725320" cy="5983921"/>
            <a:chOff x="-87" y="255"/>
            <a:chExt cx="5008" cy="4233"/>
          </a:xfrm>
        </p:grpSpPr>
        <p:sp>
          <p:nvSpPr>
            <p:cNvPr id="12290" name="Text Box 4"/>
            <p:cNvSpPr txBox="1">
              <a:spLocks noChangeArrowheads="1"/>
            </p:cNvSpPr>
            <p:nvPr/>
          </p:nvSpPr>
          <p:spPr bwMode="auto">
            <a:xfrm>
              <a:off x="1111" y="255"/>
              <a:ext cx="3701" cy="2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sz="2000" b="1" dirty="0" smtClean="0">
                  <a:latin typeface="Arial" charset="0"/>
                </a:rPr>
                <a:t>N=80 </a:t>
              </a:r>
              <a:r>
                <a:rPr lang="en-US" sz="2000" b="1" dirty="0">
                  <a:latin typeface="Arial" charset="0"/>
                </a:rPr>
                <a:t>patients </a:t>
              </a:r>
              <a:r>
                <a:rPr lang="en-US" sz="2000" b="1" dirty="0" smtClean="0">
                  <a:latin typeface="Arial" charset="0"/>
                </a:rPr>
                <a:t>(54 </a:t>
              </a:r>
              <a:r>
                <a:rPr lang="en-US" sz="2000" b="1" dirty="0">
                  <a:latin typeface="Arial" charset="0"/>
                </a:rPr>
                <a:t>women; mean age </a:t>
              </a:r>
              <a:r>
                <a:rPr lang="en-US" sz="2000" b="1" dirty="0" smtClean="0">
                  <a:latin typeface="Arial" charset="0"/>
                </a:rPr>
                <a:t>53.4 </a:t>
              </a:r>
              <a:r>
                <a:rPr lang="en-US" sz="2000" b="1" dirty="0" err="1" smtClean="0">
                  <a:latin typeface="Arial" charset="0"/>
                </a:rPr>
                <a:t>yrs</a:t>
              </a:r>
              <a:r>
                <a:rPr lang="en-US" sz="2000" b="1" dirty="0">
                  <a:latin typeface="Arial" charset="0"/>
                </a:rPr>
                <a:t>)</a:t>
              </a:r>
            </a:p>
          </p:txBody>
        </p:sp>
        <p:sp>
          <p:nvSpPr>
            <p:cNvPr id="60420" name="Text Box 6"/>
            <p:cNvSpPr txBox="1">
              <a:spLocks noChangeArrowheads="1"/>
            </p:cNvSpPr>
            <p:nvPr/>
          </p:nvSpPr>
          <p:spPr bwMode="auto">
            <a:xfrm>
              <a:off x="1973" y="1107"/>
              <a:ext cx="640" cy="2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 smtClean="0">
                  <a:latin typeface="Arial" charset="0"/>
                </a:rPr>
                <a:t>N=58 </a:t>
              </a:r>
              <a:r>
                <a:rPr lang="en-US" dirty="0">
                  <a:latin typeface="Arial" charset="0"/>
                </a:rPr>
                <a:t>**</a:t>
              </a:r>
            </a:p>
          </p:txBody>
        </p:sp>
        <p:sp>
          <p:nvSpPr>
            <p:cNvPr id="60421" name="Text Box 7"/>
            <p:cNvSpPr txBox="1">
              <a:spLocks noChangeArrowheads="1"/>
            </p:cNvSpPr>
            <p:nvPr/>
          </p:nvSpPr>
          <p:spPr bwMode="auto">
            <a:xfrm>
              <a:off x="3515" y="1107"/>
              <a:ext cx="482" cy="2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 smtClean="0">
                  <a:latin typeface="Arial" charset="0"/>
                </a:rPr>
                <a:t>N=22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60422" name="Text Box 8"/>
            <p:cNvSpPr txBox="1">
              <a:spLocks noChangeArrowheads="1"/>
            </p:cNvSpPr>
            <p:nvPr/>
          </p:nvSpPr>
          <p:spPr bwMode="auto">
            <a:xfrm>
              <a:off x="-87" y="845"/>
              <a:ext cx="3381" cy="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b="1" dirty="0" smtClean="0">
                  <a:latin typeface="Arial" charset="0"/>
                </a:rPr>
                <a:t>“Temporary” </a:t>
              </a:r>
              <a:r>
                <a:rPr lang="en-US" b="1" dirty="0" smtClean="0">
                  <a:latin typeface="Arial" charset="0"/>
                </a:rPr>
                <a:t>Delayed </a:t>
              </a:r>
              <a:r>
                <a:rPr lang="en-US" b="1" dirty="0">
                  <a:latin typeface="Arial" charset="0"/>
                </a:rPr>
                <a:t>Neurological worsening</a:t>
              </a:r>
            </a:p>
          </p:txBody>
        </p:sp>
        <p:sp>
          <p:nvSpPr>
            <p:cNvPr id="60423" name="Text Box 9"/>
            <p:cNvSpPr txBox="1">
              <a:spLocks noChangeArrowheads="1"/>
            </p:cNvSpPr>
            <p:nvPr/>
          </p:nvSpPr>
          <p:spPr bwMode="auto">
            <a:xfrm>
              <a:off x="3371" y="845"/>
              <a:ext cx="877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b="1" dirty="0">
                  <a:latin typeface="Arial" charset="0"/>
                </a:rPr>
                <a:t>No deficits</a:t>
              </a:r>
            </a:p>
          </p:txBody>
        </p:sp>
        <p:sp>
          <p:nvSpPr>
            <p:cNvPr id="60424" name="Line 10"/>
            <p:cNvSpPr>
              <a:spLocks noChangeShapeType="1"/>
            </p:cNvSpPr>
            <p:nvPr/>
          </p:nvSpPr>
          <p:spPr bwMode="auto">
            <a:xfrm>
              <a:off x="2113" y="534"/>
              <a:ext cx="0" cy="3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25" name="Line 11"/>
            <p:cNvSpPr>
              <a:spLocks noChangeShapeType="1"/>
            </p:cNvSpPr>
            <p:nvPr/>
          </p:nvSpPr>
          <p:spPr bwMode="auto">
            <a:xfrm>
              <a:off x="2113" y="534"/>
              <a:ext cx="1529" cy="3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26" name="Line 12"/>
            <p:cNvSpPr>
              <a:spLocks noChangeShapeType="1"/>
            </p:cNvSpPr>
            <p:nvPr/>
          </p:nvSpPr>
          <p:spPr bwMode="auto">
            <a:xfrm>
              <a:off x="2109" y="1389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27" name="Line 13"/>
            <p:cNvSpPr>
              <a:spLocks noChangeShapeType="1"/>
            </p:cNvSpPr>
            <p:nvPr/>
          </p:nvSpPr>
          <p:spPr bwMode="auto">
            <a:xfrm>
              <a:off x="2109" y="1389"/>
              <a:ext cx="1528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28" name="Text Box 14"/>
            <p:cNvSpPr txBox="1">
              <a:spLocks noChangeArrowheads="1"/>
            </p:cNvSpPr>
            <p:nvPr/>
          </p:nvSpPr>
          <p:spPr bwMode="auto">
            <a:xfrm>
              <a:off x="1973" y="1845"/>
              <a:ext cx="482" cy="2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 smtClean="0">
                  <a:latin typeface="Arial" charset="0"/>
                </a:rPr>
                <a:t>N=50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60429" name="Text Box 15"/>
            <p:cNvSpPr txBox="1">
              <a:spLocks noChangeArrowheads="1"/>
            </p:cNvSpPr>
            <p:nvPr/>
          </p:nvSpPr>
          <p:spPr bwMode="auto">
            <a:xfrm>
              <a:off x="3648" y="1832"/>
              <a:ext cx="398" cy="2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 smtClean="0">
                  <a:latin typeface="Arial" charset="0"/>
                </a:rPr>
                <a:t>N=8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60430" name="Text Box 16"/>
            <p:cNvSpPr txBox="1">
              <a:spLocks noChangeArrowheads="1"/>
            </p:cNvSpPr>
            <p:nvPr/>
          </p:nvSpPr>
          <p:spPr bwMode="auto">
            <a:xfrm>
              <a:off x="1519" y="1617"/>
              <a:ext cx="1107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b="1">
                  <a:latin typeface="Arial" charset="0"/>
                </a:rPr>
                <a:t>    Vasospasm</a:t>
              </a:r>
            </a:p>
          </p:txBody>
        </p:sp>
        <p:sp>
          <p:nvSpPr>
            <p:cNvPr id="60431" name="Text Box 17"/>
            <p:cNvSpPr txBox="1">
              <a:spLocks noChangeArrowheads="1"/>
            </p:cNvSpPr>
            <p:nvPr/>
          </p:nvSpPr>
          <p:spPr bwMode="auto">
            <a:xfrm>
              <a:off x="3274" y="1567"/>
              <a:ext cx="1602" cy="259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b="1">
                  <a:latin typeface="Arial" charset="0"/>
                </a:rPr>
                <a:t>Hydrocephalus/other</a:t>
              </a:r>
            </a:p>
          </p:txBody>
        </p:sp>
        <p:sp>
          <p:nvSpPr>
            <p:cNvPr id="60432" name="Line 19"/>
            <p:cNvSpPr>
              <a:spLocks noChangeShapeType="1"/>
            </p:cNvSpPr>
            <p:nvPr/>
          </p:nvSpPr>
          <p:spPr bwMode="auto">
            <a:xfrm>
              <a:off x="2426" y="1979"/>
              <a:ext cx="1134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33" name="Line 20"/>
            <p:cNvSpPr>
              <a:spLocks noChangeShapeType="1"/>
            </p:cNvSpPr>
            <p:nvPr/>
          </p:nvSpPr>
          <p:spPr bwMode="auto">
            <a:xfrm flipH="1">
              <a:off x="930" y="2070"/>
              <a:ext cx="1043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34" name="Text Box 21"/>
            <p:cNvSpPr txBox="1">
              <a:spLocks noChangeArrowheads="1"/>
            </p:cNvSpPr>
            <p:nvPr/>
          </p:nvSpPr>
          <p:spPr bwMode="auto">
            <a:xfrm>
              <a:off x="3130" y="2210"/>
              <a:ext cx="1585" cy="454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4400"/>
              <a:r>
                <a:rPr lang="en-US" b="1">
                  <a:latin typeface="Arial" charset="0"/>
                </a:rPr>
                <a:t>Treatment started at </a:t>
              </a:r>
            </a:p>
            <a:p>
              <a:pPr algn="ctr" defTabSz="914400"/>
              <a:r>
                <a:rPr lang="en-US" b="1">
                  <a:latin typeface="Arial" charset="0"/>
                </a:rPr>
                <a:t>symptom onset</a:t>
              </a:r>
            </a:p>
          </p:txBody>
        </p:sp>
        <p:sp>
          <p:nvSpPr>
            <p:cNvPr id="60435" name="Line 23"/>
            <p:cNvSpPr>
              <a:spLocks noChangeShapeType="1"/>
            </p:cNvSpPr>
            <p:nvPr/>
          </p:nvSpPr>
          <p:spPr bwMode="auto">
            <a:xfrm flipH="1">
              <a:off x="385" y="2743"/>
              <a:ext cx="497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36" name="Line 24"/>
            <p:cNvSpPr>
              <a:spLocks noChangeShapeType="1"/>
            </p:cNvSpPr>
            <p:nvPr/>
          </p:nvSpPr>
          <p:spPr bwMode="auto">
            <a:xfrm>
              <a:off x="884" y="2745"/>
              <a:ext cx="531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37" name="Text Box 27"/>
            <p:cNvSpPr txBox="1">
              <a:spLocks noChangeArrowheads="1"/>
            </p:cNvSpPr>
            <p:nvPr/>
          </p:nvSpPr>
          <p:spPr bwMode="auto">
            <a:xfrm>
              <a:off x="220" y="2967"/>
              <a:ext cx="398" cy="2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 smtClean="0">
                  <a:latin typeface="Arial" charset="0"/>
                </a:rPr>
                <a:t>N=4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60438" name="Text Box 28"/>
            <p:cNvSpPr txBox="1">
              <a:spLocks noChangeArrowheads="1"/>
            </p:cNvSpPr>
            <p:nvPr/>
          </p:nvSpPr>
          <p:spPr bwMode="auto">
            <a:xfrm>
              <a:off x="1292" y="2967"/>
              <a:ext cx="457" cy="2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>
                  <a:latin typeface="Arial" charset="0"/>
                </a:rPr>
                <a:t>n=</a:t>
              </a:r>
              <a:r>
                <a:rPr lang="en-US" dirty="0" smtClean="0">
                  <a:latin typeface="Arial" charset="0"/>
                </a:rPr>
                <a:t>17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60439" name="Text Box 29"/>
            <p:cNvSpPr txBox="1">
              <a:spLocks noChangeArrowheads="1"/>
            </p:cNvSpPr>
            <p:nvPr/>
          </p:nvSpPr>
          <p:spPr bwMode="auto">
            <a:xfrm>
              <a:off x="703" y="2479"/>
              <a:ext cx="482" cy="2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 smtClean="0">
                  <a:latin typeface="Arial" charset="0"/>
                </a:rPr>
                <a:t>N=21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60440" name="Text Box 31"/>
            <p:cNvSpPr txBox="1">
              <a:spLocks noChangeArrowheads="1"/>
            </p:cNvSpPr>
            <p:nvPr/>
          </p:nvSpPr>
          <p:spPr bwMode="auto">
            <a:xfrm>
              <a:off x="1126" y="3289"/>
              <a:ext cx="835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b="1">
                  <a:latin typeface="Arial" charset="0"/>
                </a:rPr>
                <a:t>Persistent</a:t>
              </a:r>
            </a:p>
          </p:txBody>
        </p:sp>
        <p:sp>
          <p:nvSpPr>
            <p:cNvPr id="60441" name="Text Box 32"/>
            <p:cNvSpPr txBox="1">
              <a:spLocks noChangeArrowheads="1"/>
            </p:cNvSpPr>
            <p:nvPr/>
          </p:nvSpPr>
          <p:spPr bwMode="auto">
            <a:xfrm>
              <a:off x="113" y="3289"/>
              <a:ext cx="926" cy="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b="1">
                  <a:latin typeface="Arial" charset="0"/>
                </a:rPr>
                <a:t>Reversible*</a:t>
              </a:r>
            </a:p>
            <a:p>
              <a:pPr defTabSz="914400"/>
              <a:r>
                <a:rPr lang="en-US" b="1">
                  <a:latin typeface="Arial" charset="0"/>
                </a:rPr>
                <a:t>NIHSS=0</a:t>
              </a:r>
            </a:p>
          </p:txBody>
        </p:sp>
        <p:sp>
          <p:nvSpPr>
            <p:cNvPr id="60442" name="Line 23"/>
            <p:cNvSpPr>
              <a:spLocks noChangeShapeType="1"/>
            </p:cNvSpPr>
            <p:nvPr/>
          </p:nvSpPr>
          <p:spPr bwMode="auto">
            <a:xfrm flipH="1">
              <a:off x="3197" y="2833"/>
              <a:ext cx="497" cy="1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43" name="Line 24"/>
            <p:cNvSpPr>
              <a:spLocks noChangeShapeType="1"/>
            </p:cNvSpPr>
            <p:nvPr/>
          </p:nvSpPr>
          <p:spPr bwMode="auto">
            <a:xfrm>
              <a:off x="3696" y="2835"/>
              <a:ext cx="531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44" name="Text Box 27"/>
            <p:cNvSpPr txBox="1">
              <a:spLocks noChangeArrowheads="1"/>
            </p:cNvSpPr>
            <p:nvPr/>
          </p:nvSpPr>
          <p:spPr bwMode="auto">
            <a:xfrm>
              <a:off x="3033" y="3103"/>
              <a:ext cx="482" cy="2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 smtClean="0">
                  <a:latin typeface="Arial" charset="0"/>
                </a:rPr>
                <a:t>N=21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60445" name="Text Box 28"/>
            <p:cNvSpPr txBox="1">
              <a:spLocks noChangeArrowheads="1"/>
            </p:cNvSpPr>
            <p:nvPr/>
          </p:nvSpPr>
          <p:spPr bwMode="auto">
            <a:xfrm>
              <a:off x="4158" y="3103"/>
              <a:ext cx="398" cy="261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 smtClean="0">
                  <a:latin typeface="Arial" charset="0"/>
                </a:rPr>
                <a:t>N=8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60446" name="Text Box 29"/>
            <p:cNvSpPr txBox="1">
              <a:spLocks noChangeArrowheads="1"/>
            </p:cNvSpPr>
            <p:nvPr/>
          </p:nvSpPr>
          <p:spPr bwMode="auto">
            <a:xfrm>
              <a:off x="3515" y="2616"/>
              <a:ext cx="482" cy="2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dirty="0" smtClean="0">
                  <a:latin typeface="Arial" charset="0"/>
                </a:rPr>
                <a:t>N=29</a:t>
              </a:r>
              <a:endParaRPr lang="en-US" dirty="0">
                <a:latin typeface="Arial" charset="0"/>
              </a:endParaRPr>
            </a:p>
          </p:txBody>
        </p:sp>
        <p:sp>
          <p:nvSpPr>
            <p:cNvPr id="60447" name="Text Box 31"/>
            <p:cNvSpPr txBox="1">
              <a:spLocks noChangeArrowheads="1"/>
            </p:cNvSpPr>
            <p:nvPr/>
          </p:nvSpPr>
          <p:spPr bwMode="auto">
            <a:xfrm>
              <a:off x="3932" y="3383"/>
              <a:ext cx="836" cy="259"/>
            </a:xfrm>
            <a:prstGeom prst="rect">
              <a:avLst/>
            </a:prstGeom>
            <a:solidFill>
              <a:srgbClr val="B2B2B2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b="1">
                  <a:latin typeface="Arial" charset="0"/>
                </a:rPr>
                <a:t>Persistent</a:t>
              </a:r>
            </a:p>
          </p:txBody>
        </p:sp>
        <p:sp>
          <p:nvSpPr>
            <p:cNvPr id="60448" name="Text Box 32"/>
            <p:cNvSpPr txBox="1">
              <a:spLocks noChangeArrowheads="1"/>
            </p:cNvSpPr>
            <p:nvPr/>
          </p:nvSpPr>
          <p:spPr bwMode="auto">
            <a:xfrm>
              <a:off x="2836" y="3383"/>
              <a:ext cx="935" cy="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b="1" dirty="0">
                  <a:latin typeface="Arial" charset="0"/>
                </a:rPr>
                <a:t>Reversible*</a:t>
              </a:r>
            </a:p>
            <a:p>
              <a:pPr defTabSz="914400"/>
              <a:r>
                <a:rPr lang="en-US" b="1" dirty="0">
                  <a:latin typeface="Arial" charset="0"/>
                </a:rPr>
                <a:t>NIHSS=</a:t>
              </a:r>
              <a:r>
                <a:rPr lang="en-US" b="1" dirty="0" smtClean="0">
                  <a:latin typeface="Arial" charset="0"/>
                </a:rPr>
                <a:t>0</a:t>
              </a:r>
            </a:p>
            <a:p>
              <a:pPr defTabSz="914400"/>
              <a:endParaRPr lang="en-US" b="1" dirty="0">
                <a:latin typeface="Arial" charset="0"/>
              </a:endParaRPr>
            </a:p>
          </p:txBody>
        </p:sp>
        <p:sp>
          <p:nvSpPr>
            <p:cNvPr id="60449" name="Rectangle 33"/>
            <p:cNvSpPr>
              <a:spLocks noChangeArrowheads="1"/>
            </p:cNvSpPr>
            <p:nvPr/>
          </p:nvSpPr>
          <p:spPr bwMode="auto">
            <a:xfrm>
              <a:off x="158" y="3726"/>
              <a:ext cx="2215" cy="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dirty="0">
                  <a:solidFill>
                    <a:schemeClr val="hlink"/>
                  </a:solidFill>
                </a:rPr>
                <a:t>*Immediate treatment upon </a:t>
              </a:r>
              <a:r>
                <a:rPr lang="en-US" sz="1600" dirty="0" err="1">
                  <a:solidFill>
                    <a:schemeClr val="hlink"/>
                  </a:solidFill>
                </a:rPr>
                <a:t>Lindegaard</a:t>
              </a:r>
              <a:r>
                <a:rPr lang="en-US" sz="1600" dirty="0">
                  <a:solidFill>
                    <a:schemeClr val="hlink"/>
                  </a:solidFill>
                </a:rPr>
                <a:t> &gt; 3 is associated with a higher likelihood of symptom reversal (Fisher Exact p&lt;</a:t>
              </a:r>
              <a:r>
                <a:rPr lang="en-US" sz="1600" dirty="0" smtClean="0">
                  <a:solidFill>
                    <a:schemeClr val="hlink"/>
                  </a:solidFill>
                </a:rPr>
                <a:t>0.0005  </a:t>
              </a:r>
              <a:r>
                <a:rPr lang="en-US" sz="1600" dirty="0">
                  <a:solidFill>
                    <a:schemeClr val="hlink"/>
                  </a:solidFill>
                </a:rPr>
                <a:t>2-tailed).</a:t>
              </a:r>
            </a:p>
          </p:txBody>
        </p:sp>
        <p:sp>
          <p:nvSpPr>
            <p:cNvPr id="60450" name="Rectangle 34"/>
            <p:cNvSpPr>
              <a:spLocks noChangeArrowheads="1"/>
            </p:cNvSpPr>
            <p:nvPr/>
          </p:nvSpPr>
          <p:spPr bwMode="auto">
            <a:xfrm>
              <a:off x="2789" y="3861"/>
              <a:ext cx="2132" cy="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20000"/>
                </a:spcBef>
              </a:pPr>
              <a:r>
                <a:rPr lang="en-US" sz="1600" dirty="0" smtClean="0">
                  <a:solidFill>
                    <a:schemeClr val="folHlink"/>
                  </a:solidFill>
                </a:rPr>
                <a:t>DSA  (performed in &gt;2/3 of the patients ) showed a 100% agreement in the diagnosis of VS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0354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8327" y="282238"/>
            <a:ext cx="6959995" cy="1008400"/>
          </a:xfrm>
        </p:spPr>
        <p:txBody>
          <a:bodyPr>
            <a:normAutofit/>
          </a:bodyPr>
          <a:lstStyle/>
          <a:p>
            <a:r>
              <a:rPr lang="fr-FR" sz="2800" b="1" dirty="0">
                <a:latin typeface="Arial"/>
                <a:cs typeface="Arial"/>
              </a:rPr>
              <a:t>Conclusions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"/>
                <a:cs typeface="Arial"/>
              </a:rPr>
              <a:t>TCU monitoring of VSP according to a standardized protocol should be performed by experimented &amp; motivated examiners</a:t>
            </a:r>
          </a:p>
          <a:p>
            <a:pPr>
              <a:buFont typeface="Wingdings" pitchFamily="2" charset="2"/>
              <a:buNone/>
            </a:pPr>
            <a:endParaRPr lang="en-US" sz="2000" dirty="0">
              <a:latin typeface="Arial"/>
              <a:cs typeface="Arial"/>
            </a:endParaRPr>
          </a:p>
          <a:p>
            <a:r>
              <a:rPr lang="en-GB" sz="2000" dirty="0">
                <a:latin typeface="Arial"/>
                <a:cs typeface="Arial"/>
              </a:rPr>
              <a:t>TCU monitoring may be a useful tool to guide treatment </a:t>
            </a:r>
            <a:r>
              <a:rPr lang="en-GB" sz="2000" dirty="0" smtClean="0">
                <a:latin typeface="Arial"/>
                <a:cs typeface="Arial"/>
              </a:rPr>
              <a:t>decisions </a:t>
            </a:r>
            <a:r>
              <a:rPr lang="en-GB" sz="2000" dirty="0">
                <a:latin typeface="Arial"/>
                <a:cs typeface="Arial"/>
              </a:rPr>
              <a:t>a</a:t>
            </a:r>
            <a:r>
              <a:rPr lang="en-GB" sz="2000" dirty="0" smtClean="0">
                <a:latin typeface="Arial"/>
                <a:cs typeface="Arial"/>
              </a:rPr>
              <a:t>nd </a:t>
            </a:r>
            <a:r>
              <a:rPr lang="en-GB" sz="2000" dirty="0" smtClean="0">
                <a:latin typeface="Arial"/>
                <a:cs typeface="Arial"/>
              </a:rPr>
              <a:t>may </a:t>
            </a:r>
            <a:r>
              <a:rPr lang="en-GB" sz="2000" dirty="0">
                <a:latin typeface="Arial"/>
                <a:cs typeface="Arial"/>
              </a:rPr>
              <a:t>thus contribute to long-term clinical improvement when treatment is rapidly initiated.</a:t>
            </a:r>
            <a:r>
              <a:rPr lang="fr-FR" sz="2000" dirty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 </a:t>
            </a:r>
            <a:endParaRPr lang="en-US" sz="2000" dirty="0" smtClean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Comprehensive TCCS evaluation is </a:t>
            </a:r>
            <a:r>
              <a:rPr lang="en-US" sz="2000" dirty="0">
                <a:latin typeface="Arial"/>
                <a:cs typeface="Arial"/>
              </a:rPr>
              <a:t>a useful bed-side tool for the monitoring of intracranial hemodynamic changes.</a:t>
            </a:r>
          </a:p>
          <a:p>
            <a:endParaRPr lang="en-US" sz="2000" dirty="0">
              <a:latin typeface="Arial"/>
              <a:cs typeface="Arial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8951" b="14501"/>
          <a:stretch/>
        </p:blipFill>
        <p:spPr>
          <a:xfrm>
            <a:off x="3148993" y="5212780"/>
            <a:ext cx="2326433" cy="108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379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233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053775" y="109835"/>
            <a:ext cx="5347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yuthaya"/>
                <a:ea typeface="ヒラギノ角ゴ Pro W3"/>
                <a:cs typeface="Ayuthaya"/>
              </a:rPr>
              <a:t>Thank you for your attention</a:t>
            </a:r>
            <a:endParaRPr lang="en-US" sz="2400" dirty="0">
              <a:latin typeface="Ayuthaya"/>
              <a:ea typeface="ヒラギノ角ゴ Pro W3"/>
              <a:cs typeface="Ayuthay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90193" y="6291122"/>
            <a:ext cx="1708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800" dirty="0"/>
              <a:t>ありがとう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688843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1273</Words>
  <Application>Microsoft Macintosh PowerPoint</Application>
  <PresentationFormat>Présentation à l'écran (4:3)</PresentationFormat>
  <Paragraphs>216</Paragraphs>
  <Slides>26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Thème Office</vt:lpstr>
      <vt:lpstr>TCCD ULTRASOUND IN GUIDING VASOSPASM TREATMENT AFTER SAH</vt:lpstr>
      <vt:lpstr>Présentation PowerPoint</vt:lpstr>
      <vt:lpstr>Présentation PowerPoint</vt:lpstr>
      <vt:lpstr>Présentation PowerPoint</vt:lpstr>
      <vt:lpstr>Transcranial ultrasound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Ultrasound criteria of vasospasm: the indexes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TCU Monitoring: Protocol</vt:lpstr>
      <vt:lpstr>Présentation PowerPoint</vt:lpstr>
      <vt:lpstr>Conclusions</vt:lpstr>
      <vt:lpstr>Présentation PowerPoint</vt:lpstr>
    </vt:vector>
  </TitlesOfParts>
  <Company>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Theodor Landis</dc:creator>
  <cp:lastModifiedBy>Theodor Landis</cp:lastModifiedBy>
  <cp:revision>209</cp:revision>
  <dcterms:created xsi:type="dcterms:W3CDTF">2017-07-10T15:00:36Z</dcterms:created>
  <dcterms:modified xsi:type="dcterms:W3CDTF">2017-09-16T18:14:30Z</dcterms:modified>
</cp:coreProperties>
</file>